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92" r:id="rId3"/>
    <p:sldId id="276" r:id="rId4"/>
    <p:sldId id="278" r:id="rId5"/>
    <p:sldId id="299" r:id="rId6"/>
    <p:sldId id="277" r:id="rId7"/>
    <p:sldId id="293" r:id="rId8"/>
    <p:sldId id="294" r:id="rId9"/>
    <p:sldId id="295" r:id="rId10"/>
    <p:sldId id="284" r:id="rId11"/>
    <p:sldId id="296" r:id="rId12"/>
    <p:sldId id="285" r:id="rId13"/>
    <p:sldId id="287" r:id="rId14"/>
    <p:sldId id="297" r:id="rId15"/>
    <p:sldId id="289" r:id="rId16"/>
    <p:sldId id="298" r:id="rId17"/>
    <p:sldId id="290" r:id="rId18"/>
    <p:sldId id="291"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Pérez López-Brea" initials="DPL" lastIdx="8" clrIdx="0">
    <p:extLst>
      <p:ext uri="{19B8F6BF-5375-455C-9EA6-DF929625EA0E}">
        <p15:presenceInfo xmlns:p15="http://schemas.microsoft.com/office/powerpoint/2012/main" userId="S-1-5-21-448539723-515967899-839522115-88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D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84" d="100"/>
          <a:sy n="84" d="100"/>
        </p:scale>
        <p:origin x="4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106627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42949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214436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377708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261779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407126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60903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3937783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250799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169209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0EAD650-13C9-4524-A19A-5F9218FEABB1}" type="datetimeFigureOut">
              <a:rPr lang="es-ES" smtClean="0"/>
              <a:t>15/11/2023</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B2EDF5F3-C235-4C6E-9D96-F89E11D7E644}" type="slidenum">
              <a:rPr lang="es-ES" smtClean="0"/>
              <a:t>‹Nº›</a:t>
            </a:fld>
            <a:endParaRPr lang="es-ES" dirty="0"/>
          </a:p>
        </p:txBody>
      </p:sp>
    </p:spTree>
    <p:extLst>
      <p:ext uri="{BB962C8B-B14F-4D97-AF65-F5344CB8AC3E}">
        <p14:creationId xmlns:p14="http://schemas.microsoft.com/office/powerpoint/2010/main" val="22580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79D80"/>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AD650-13C9-4524-A19A-5F9218FEABB1}" type="datetimeFigureOut">
              <a:rPr lang="es-ES" smtClean="0"/>
              <a:t>15/11/2023</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DF5F3-C235-4C6E-9D96-F89E11D7E644}" type="slidenum">
              <a:rPr lang="es-ES" smtClean="0"/>
              <a:t>‹Nº›</a:t>
            </a:fld>
            <a:endParaRPr lang="es-ES" dirty="0"/>
          </a:p>
        </p:txBody>
      </p:sp>
    </p:spTree>
    <p:extLst>
      <p:ext uri="{BB962C8B-B14F-4D97-AF65-F5344CB8AC3E}">
        <p14:creationId xmlns:p14="http://schemas.microsoft.com/office/powerpoint/2010/main" val="4230586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11.pn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CuadroTexto 19">
            <a:extLst>
              <a:ext uri="{FF2B5EF4-FFF2-40B4-BE49-F238E27FC236}">
                <a16:creationId xmlns:a16="http://schemas.microsoft.com/office/drawing/2014/main" id="{723E0498-C864-1243-98E2-54770C0F55CC}"/>
              </a:ext>
            </a:extLst>
          </p:cNvPr>
          <p:cNvSpPr txBox="1"/>
          <p:nvPr/>
        </p:nvSpPr>
        <p:spPr>
          <a:xfrm>
            <a:off x="275104" y="3887902"/>
            <a:ext cx="11376212" cy="1938992"/>
          </a:xfrm>
          <a:prstGeom prst="rect">
            <a:avLst/>
          </a:prstGeom>
          <a:noFill/>
        </p:spPr>
        <p:txBody>
          <a:bodyPr wrap="square" rtlCol="0">
            <a:spAutoFit/>
          </a:bodyPr>
          <a:lstStyle/>
          <a:p>
            <a:pPr algn="ctr"/>
            <a:r>
              <a:rPr lang="es-ES" sz="3600" b="1" dirty="0">
                <a:solidFill>
                  <a:schemeClr val="bg1"/>
                </a:solidFill>
                <a:latin typeface="Roboto Black" panose="02000000000000000000" pitchFamily="2" charset="0"/>
                <a:ea typeface="Roboto Black" panose="02000000000000000000" pitchFamily="2" charset="0"/>
              </a:rPr>
              <a:t>Guía para acceder a las ayudas del plan MOVES III</a:t>
            </a:r>
          </a:p>
          <a:p>
            <a:pPr algn="ctr"/>
            <a:r>
              <a:rPr lang="es-ES" sz="3600" b="1" dirty="0">
                <a:solidFill>
                  <a:schemeClr val="bg1"/>
                </a:solidFill>
                <a:latin typeface="Roboto Black" panose="02000000000000000000" pitchFamily="2" charset="0"/>
                <a:ea typeface="Roboto Black" panose="02000000000000000000" pitchFamily="2" charset="0"/>
              </a:rPr>
              <a:t>Ayudas para instalaciones de recarga</a:t>
            </a:r>
          </a:p>
          <a:p>
            <a:pPr algn="ctr"/>
            <a:r>
              <a:rPr lang="es-ES" sz="2400" b="1" dirty="0">
                <a:solidFill>
                  <a:srgbClr val="FF0000"/>
                </a:solidFill>
                <a:latin typeface="Roboto Black" panose="02000000000000000000" pitchFamily="2" charset="0"/>
                <a:ea typeface="Roboto Black" panose="02000000000000000000" pitchFamily="2" charset="0"/>
              </a:rPr>
              <a:t>(en rojo </a:t>
            </a:r>
            <a:r>
              <a:rPr lang="es-ES" sz="2400" b="1" i="1" dirty="0">
                <a:solidFill>
                  <a:srgbClr val="FF0000"/>
                </a:solidFill>
                <a:latin typeface="Roboto Black" panose="02000000000000000000" pitchFamily="2" charset="0"/>
                <a:ea typeface="Roboto Black" panose="02000000000000000000" pitchFamily="2" charset="0"/>
              </a:rPr>
              <a:t>Modificaciones introducidas tras la entrada en vigor del </a:t>
            </a:r>
            <a:r>
              <a:rPr lang="es-ES" sz="2400" b="1" i="1">
                <a:solidFill>
                  <a:srgbClr val="FF0000"/>
                </a:solidFill>
                <a:latin typeface="Roboto Black" panose="02000000000000000000" pitchFamily="2" charset="0"/>
                <a:ea typeface="Roboto Black" panose="02000000000000000000" pitchFamily="2" charset="0"/>
              </a:rPr>
              <a:t>RD 281/2023</a:t>
            </a:r>
            <a:r>
              <a:rPr lang="es-ES" sz="2400" b="1" i="1" dirty="0">
                <a:solidFill>
                  <a:srgbClr val="FF0000"/>
                </a:solidFill>
                <a:latin typeface="Roboto Black" panose="02000000000000000000" pitchFamily="2" charset="0"/>
                <a:ea typeface="Roboto Black" panose="02000000000000000000" pitchFamily="2" charset="0"/>
              </a:rPr>
              <a:t>, </a:t>
            </a:r>
            <a:r>
              <a:rPr lang="es-ES" sz="2400" b="1" i="1">
                <a:solidFill>
                  <a:srgbClr val="FF0000"/>
                </a:solidFill>
                <a:latin typeface="Roboto Black" panose="02000000000000000000" pitchFamily="2" charset="0"/>
                <a:ea typeface="Roboto Black" panose="02000000000000000000" pitchFamily="2" charset="0"/>
              </a:rPr>
              <a:t>de 14 </a:t>
            </a:r>
            <a:r>
              <a:rPr lang="es-ES" sz="2400" b="1" i="1" dirty="0">
                <a:solidFill>
                  <a:srgbClr val="FF0000"/>
                </a:solidFill>
                <a:latin typeface="Roboto Black" panose="02000000000000000000" pitchFamily="2" charset="0"/>
                <a:ea typeface="Roboto Black" panose="02000000000000000000" pitchFamily="2" charset="0"/>
              </a:rPr>
              <a:t>de noviembre)</a:t>
            </a:r>
            <a:endParaRPr lang="es-ES" sz="3600" b="1" dirty="0">
              <a:solidFill>
                <a:schemeClr val="bg1"/>
              </a:solidFill>
              <a:latin typeface="Roboto Black" panose="02000000000000000000" pitchFamily="2" charset="0"/>
              <a:ea typeface="Roboto Black" panose="02000000000000000000" pitchFamily="2" charset="0"/>
            </a:endParaRPr>
          </a:p>
        </p:txBody>
      </p:sp>
      <p:pic>
        <p:nvPicPr>
          <p:cNvPr id="21" name="Imagen 20"/>
          <p:cNvPicPr>
            <a:picLocks noChangeAspect="1"/>
          </p:cNvPicPr>
          <p:nvPr/>
        </p:nvPicPr>
        <p:blipFill rotWithShape="1">
          <a:blip r:embed="rId3" cstate="print">
            <a:extLst>
              <a:ext uri="{28A0092B-C50C-407E-A947-70E740481C1C}">
                <a14:useLocalDpi xmlns:a14="http://schemas.microsoft.com/office/drawing/2010/main" val="0"/>
              </a:ext>
            </a:extLst>
          </a:blip>
          <a:srcRect l="31239" t="22639" r="23282" b="22778"/>
          <a:stretch/>
        </p:blipFill>
        <p:spPr>
          <a:xfrm>
            <a:off x="3721119" y="553384"/>
            <a:ext cx="3689331" cy="3131550"/>
          </a:xfrm>
          <a:prstGeom prst="rect">
            <a:avLst/>
          </a:prstGeom>
        </p:spPr>
      </p:pic>
      <p:grpSp>
        <p:nvGrpSpPr>
          <p:cNvPr id="7" name="Grupo 6"/>
          <p:cNvGrpSpPr/>
          <p:nvPr/>
        </p:nvGrpSpPr>
        <p:grpSpPr>
          <a:xfrm>
            <a:off x="9353403" y="967013"/>
            <a:ext cx="1684037" cy="2920889"/>
            <a:chOff x="9093436" y="1143000"/>
            <a:chExt cx="2697426" cy="5212157"/>
          </a:xfrm>
        </p:grpSpPr>
        <p:pic>
          <p:nvPicPr>
            <p:cNvPr id="8" name="Imagen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pic>
          <p:nvPicPr>
            <p:cNvPr id="9" name="Imagen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3436" y="1953896"/>
              <a:ext cx="665538" cy="1846997"/>
            </a:xfrm>
            <a:prstGeom prst="rect">
              <a:avLst/>
            </a:prstGeom>
          </p:spPr>
        </p:pic>
        <p:pic>
          <p:nvPicPr>
            <p:cNvPr id="11" name="Imagen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pic>
          <p:nvPicPr>
            <p:cNvPr id="12" name="Imagen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8808" y="3027289"/>
              <a:ext cx="1196382" cy="3327868"/>
            </a:xfrm>
            <a:prstGeom prst="rect">
              <a:avLst/>
            </a:prstGeom>
          </p:spPr>
        </p:pic>
      </p:grpSp>
    </p:spTree>
    <p:extLst>
      <p:ext uri="{BB962C8B-B14F-4D97-AF65-F5344CB8AC3E}">
        <p14:creationId xmlns:p14="http://schemas.microsoft.com/office/powerpoint/2010/main" val="2787758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092824"/>
            <a:ext cx="10238673" cy="5252720"/>
          </a:xfrm>
          <a:prstGeom prst="rect">
            <a:avLst/>
          </a:prstGeom>
          <a:noFill/>
        </p:spPr>
        <p:txBody>
          <a:bodyPr wrap="square" rtlCol="0">
            <a:spAutoFit/>
          </a:bodyPr>
          <a:lstStyle/>
          <a:p>
            <a:pPr marL="0" indent="0" algn="just">
              <a:buNone/>
            </a:pPr>
            <a:endParaRPr lang="es-ES" sz="2000" dirty="0">
              <a:solidFill>
                <a:schemeClr val="bg1"/>
              </a:solidFill>
            </a:endParaRPr>
          </a:p>
          <a:p>
            <a:pPr marL="0" indent="0">
              <a:buNone/>
            </a:pPr>
            <a:r>
              <a:rPr lang="es-ES" sz="2000" b="1" dirty="0">
                <a:solidFill>
                  <a:schemeClr val="bg1"/>
                </a:solidFill>
              </a:rPr>
              <a:t>¿Qué documentos necesito para solicitar la ayuda? </a:t>
            </a:r>
          </a:p>
          <a:p>
            <a:pPr marL="0" indent="0">
              <a:buNone/>
            </a:pPr>
            <a:r>
              <a:rPr lang="es-ES" sz="2000" b="1" dirty="0">
                <a:solidFill>
                  <a:schemeClr val="bg1"/>
                </a:solidFill>
              </a:rPr>
              <a:t>Particulares, Autónomos, Comunidades de Propietarios</a:t>
            </a:r>
          </a:p>
          <a:p>
            <a:pPr marL="0" indent="0">
              <a:buNone/>
            </a:pPr>
            <a:r>
              <a:rPr lang="es-ES" sz="2000" dirty="0">
                <a:solidFill>
                  <a:schemeClr val="bg1"/>
                </a:solidFill>
              </a:rPr>
              <a:t>Fotocopia DNI/NIE del particular solicitante de la ayuda*</a:t>
            </a:r>
          </a:p>
          <a:p>
            <a:pPr marL="0" indent="0">
              <a:buNone/>
            </a:pPr>
            <a:r>
              <a:rPr lang="es-ES" sz="2000" dirty="0">
                <a:solidFill>
                  <a:schemeClr val="bg1"/>
                </a:solidFill>
              </a:rPr>
              <a:t>En el caso de autónomos, aporte de Certificado de alta en el Censo de Empresarios, Profesionales y Retenedores*</a:t>
            </a:r>
          </a:p>
          <a:p>
            <a:pPr marL="0" indent="0">
              <a:buNone/>
            </a:pPr>
            <a:r>
              <a:rPr lang="es-ES" sz="2000" dirty="0">
                <a:solidFill>
                  <a:schemeClr val="bg1"/>
                </a:solidFill>
              </a:rPr>
              <a:t>Certificado de estar al corriente con obligaciones tributarias y SS (si ayuda solicitada &gt;10.000€)*</a:t>
            </a:r>
          </a:p>
          <a:p>
            <a:pPr marL="0" indent="0">
              <a:buNone/>
            </a:pPr>
            <a:r>
              <a:rPr lang="es-ES" sz="2000" dirty="0">
                <a:solidFill>
                  <a:schemeClr val="bg1"/>
                </a:solidFill>
              </a:rPr>
              <a:t>Declaración responsable de estar al corriente con obligaciones tributarias y SS (ayuda≤ 10.000 €)</a:t>
            </a:r>
          </a:p>
          <a:p>
            <a:pPr marL="0" indent="0">
              <a:buNone/>
            </a:pPr>
            <a:r>
              <a:rPr lang="es-ES" sz="2000" dirty="0">
                <a:solidFill>
                  <a:schemeClr val="bg1"/>
                </a:solidFill>
              </a:rPr>
              <a:t>Declaración responsable no concurrencia circunstancias artículo 13, apartados 2 y 3, Ley 38/2003, según modelo que se facilite en la convocatoria.</a:t>
            </a:r>
          </a:p>
          <a:p>
            <a:pPr marL="0" indent="0">
              <a:buNone/>
            </a:pPr>
            <a:r>
              <a:rPr lang="es-ES" sz="2000" dirty="0">
                <a:solidFill>
                  <a:schemeClr val="bg1"/>
                </a:solidFill>
              </a:rPr>
              <a:t>Declaración de que no se dispone de otras ayudas para la misma actuación o bien bajo el régimen de </a:t>
            </a:r>
            <a:r>
              <a:rPr lang="es-ES" sz="2000" i="1" dirty="0">
                <a:solidFill>
                  <a:schemeClr val="bg1"/>
                </a:solidFill>
              </a:rPr>
              <a:t>minimis</a:t>
            </a:r>
            <a:r>
              <a:rPr lang="es-ES" sz="2000" dirty="0">
                <a:solidFill>
                  <a:schemeClr val="bg1"/>
                </a:solidFill>
              </a:rPr>
              <a:t> en los últimos 3 años, según modelo que se facilite en la convocatoria.</a:t>
            </a:r>
          </a:p>
          <a:p>
            <a:pPr marL="0" indent="0">
              <a:buNone/>
            </a:pPr>
            <a:r>
              <a:rPr lang="es-ES" sz="2000" dirty="0">
                <a:solidFill>
                  <a:schemeClr val="bg1"/>
                </a:solidFill>
              </a:rPr>
              <a:t>Memoria descriptiva de la instalación</a:t>
            </a:r>
          </a:p>
          <a:p>
            <a:pPr marL="0" indent="0">
              <a:buNone/>
            </a:pPr>
            <a:endParaRPr lang="es-ES" sz="2000" i="1" dirty="0">
              <a:solidFill>
                <a:schemeClr val="bg1"/>
              </a:solidFill>
            </a:endParaRP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967" y="1371773"/>
            <a:ext cx="327948" cy="341903"/>
          </a:xfrm>
          <a:prstGeom prst="rect">
            <a:avLst/>
          </a:prstGeom>
        </p:spPr>
      </p:pic>
      <p:sp>
        <p:nvSpPr>
          <p:cNvPr id="13"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
        <p:nvSpPr>
          <p:cNvPr id="14" name="Rectángulo 13"/>
          <p:cNvSpPr/>
          <p:nvPr/>
        </p:nvSpPr>
        <p:spPr>
          <a:xfrm>
            <a:off x="787915" y="5939148"/>
            <a:ext cx="9646041" cy="523220"/>
          </a:xfrm>
          <a:prstGeom prst="rect">
            <a:avLst/>
          </a:prstGeom>
        </p:spPr>
        <p:txBody>
          <a:bodyPr wrap="square">
            <a:spAutoFit/>
          </a:bodyPr>
          <a:lstStyle/>
          <a:p>
            <a:pPr algn="ctr"/>
            <a:r>
              <a:rPr lang="es-ES" sz="1400" b="1" i="1" dirty="0">
                <a:solidFill>
                  <a:schemeClr val="bg1"/>
                </a:solidFill>
              </a:rPr>
              <a:t>          Mi CCAA puede  permitir en su convocatoria que  autorice a que consulten los documentos marcados con *  y puede solicitar documentación adicional </a:t>
            </a:r>
          </a:p>
        </p:txBody>
      </p:sp>
    </p:spTree>
    <p:extLst>
      <p:ext uri="{BB962C8B-B14F-4D97-AF65-F5344CB8AC3E}">
        <p14:creationId xmlns:p14="http://schemas.microsoft.com/office/powerpoint/2010/main" val="15335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816878" y="1164845"/>
            <a:ext cx="10565885" cy="5370701"/>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¿Qué documentos necesito para solicitar la ayuda? </a:t>
            </a:r>
          </a:p>
          <a:p>
            <a:pPr marL="0" indent="0">
              <a:buNone/>
            </a:pPr>
            <a:r>
              <a:rPr lang="es-ES" sz="1800" b="1" dirty="0">
                <a:solidFill>
                  <a:schemeClr val="bg1"/>
                </a:solidFill>
              </a:rPr>
              <a:t>Empresas y Comunidades de propietarios</a:t>
            </a:r>
          </a:p>
          <a:p>
            <a:pPr marL="0" indent="0">
              <a:buNone/>
            </a:pPr>
            <a:r>
              <a:rPr lang="es-ES" sz="1800" dirty="0">
                <a:solidFill>
                  <a:schemeClr val="bg1"/>
                </a:solidFill>
              </a:rPr>
              <a:t>Fotocopia NIF de la empresa/comunidad de propietarios* </a:t>
            </a:r>
          </a:p>
          <a:p>
            <a:pPr marL="0" indent="0">
              <a:buNone/>
            </a:pPr>
            <a:r>
              <a:rPr lang="es-ES" sz="1800" dirty="0">
                <a:solidFill>
                  <a:schemeClr val="bg1"/>
                </a:solidFill>
              </a:rPr>
              <a:t>Documentación acreditativa de las facultades de representación de la persona representante de la entidad*</a:t>
            </a:r>
          </a:p>
          <a:p>
            <a:pPr marL="0" indent="0">
              <a:buNone/>
            </a:pPr>
            <a:r>
              <a:rPr lang="es-ES" sz="1800" dirty="0">
                <a:solidFill>
                  <a:schemeClr val="bg1"/>
                </a:solidFill>
              </a:rPr>
              <a:t>Declaración responsable de condición de Pequeña, Mediana o Gran Empresa, o en su caso si se trata de una entidad sin actividad económica* </a:t>
            </a:r>
          </a:p>
          <a:p>
            <a:pPr marL="0" indent="0">
              <a:buNone/>
            </a:pPr>
            <a:r>
              <a:rPr lang="es-ES" sz="1800" dirty="0">
                <a:solidFill>
                  <a:schemeClr val="bg1"/>
                </a:solidFill>
              </a:rPr>
              <a:t>Certificado de estar al corriente con obligaciones tributarias y SS (ayuda &gt;10.000€) *</a:t>
            </a:r>
          </a:p>
          <a:p>
            <a:pPr marL="0" indent="0">
              <a:buNone/>
            </a:pPr>
            <a:r>
              <a:rPr lang="es-ES" sz="1800" dirty="0">
                <a:solidFill>
                  <a:schemeClr val="bg1"/>
                </a:solidFill>
              </a:rPr>
              <a:t>Declaración responsable de estar al corriente con obligaciones tributarias y SS (ayuda≤ 10.000 €) *</a:t>
            </a:r>
          </a:p>
          <a:p>
            <a:pPr marL="0" indent="0">
              <a:buNone/>
            </a:pPr>
            <a:r>
              <a:rPr lang="es-ES" sz="1800" dirty="0">
                <a:solidFill>
                  <a:schemeClr val="bg1"/>
                </a:solidFill>
              </a:rPr>
              <a:t>Declaración responsable no concurrencia circunstancias artículo 13, apartados 2 y 3, Ley 38/2003,según modelo que se facilite en la convocatoria.</a:t>
            </a:r>
          </a:p>
          <a:p>
            <a:pPr marL="0" indent="0">
              <a:buNone/>
            </a:pPr>
            <a:r>
              <a:rPr lang="es-ES" sz="1800" dirty="0">
                <a:solidFill>
                  <a:schemeClr val="bg1"/>
                </a:solidFill>
              </a:rPr>
              <a:t>Declaración de que no se dispone de otras ayudas para la misma actuación, por incompatibilidad de ayudas</a:t>
            </a:r>
          </a:p>
          <a:p>
            <a:pPr marL="0" indent="0">
              <a:buNone/>
            </a:pPr>
            <a:r>
              <a:rPr lang="es-ES" sz="1800" dirty="0">
                <a:solidFill>
                  <a:schemeClr val="bg1"/>
                </a:solidFill>
              </a:rPr>
              <a:t>Memoria descriptiva de la instalación</a:t>
            </a:r>
          </a:p>
          <a:p>
            <a:pPr marL="0" indent="0">
              <a:buNone/>
            </a:pPr>
            <a:endParaRPr lang="es-ES" sz="1800" dirty="0">
              <a:solidFill>
                <a:schemeClr val="bg1"/>
              </a:solidFill>
            </a:endParaRPr>
          </a:p>
          <a:p>
            <a:pPr marL="0" indent="0">
              <a:buNone/>
            </a:pPr>
            <a:endParaRPr lang="es-ES" sz="1800" i="1" dirty="0">
              <a:solidFill>
                <a:schemeClr val="bg1"/>
              </a:solidFill>
            </a:endParaRP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0297" y="1546585"/>
            <a:ext cx="327948" cy="341903"/>
          </a:xfrm>
          <a:prstGeom prst="rect">
            <a:avLst/>
          </a:prstGeom>
        </p:spPr>
      </p:pic>
      <p:sp>
        <p:nvSpPr>
          <p:cNvPr id="13"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
        <p:nvSpPr>
          <p:cNvPr id="11" name="Rectángulo 10"/>
          <p:cNvSpPr/>
          <p:nvPr/>
        </p:nvSpPr>
        <p:spPr>
          <a:xfrm>
            <a:off x="898829" y="6150652"/>
            <a:ext cx="9646041" cy="523220"/>
          </a:xfrm>
          <a:prstGeom prst="rect">
            <a:avLst/>
          </a:prstGeom>
        </p:spPr>
        <p:txBody>
          <a:bodyPr wrap="square">
            <a:spAutoFit/>
          </a:bodyPr>
          <a:lstStyle/>
          <a:p>
            <a:pPr algn="ctr"/>
            <a:r>
              <a:rPr lang="es-ES" sz="1400" b="1" i="1" dirty="0">
                <a:solidFill>
                  <a:schemeClr val="bg1"/>
                </a:solidFill>
              </a:rPr>
              <a:t>          Mi CCAA puede  permitir en su convocatoria que  autorice a que consulten los documentos marcados con *  y puede solicitar documentación adicional </a:t>
            </a:r>
          </a:p>
        </p:txBody>
      </p:sp>
    </p:spTree>
    <p:extLst>
      <p:ext uri="{BB962C8B-B14F-4D97-AF65-F5344CB8AC3E}">
        <p14:creationId xmlns:p14="http://schemas.microsoft.com/office/powerpoint/2010/main" val="131758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97026" y="850337"/>
            <a:ext cx="9593214" cy="5612819"/>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¿Qué tengo que presentar para justificar la inversión y recibir la ayuda? </a:t>
            </a:r>
          </a:p>
          <a:p>
            <a:r>
              <a:rPr lang="es-ES" sz="1800" dirty="0">
                <a:solidFill>
                  <a:schemeClr val="bg1"/>
                </a:solidFill>
              </a:rPr>
              <a:t>Memoria técnica o proyecto de la instalación realizada si así lo requiere (según REBT)</a:t>
            </a:r>
          </a:p>
          <a:p>
            <a:r>
              <a:rPr lang="es-ES" sz="1800" dirty="0">
                <a:solidFill>
                  <a:schemeClr val="bg1"/>
                </a:solidFill>
              </a:rPr>
              <a:t>Ubicación de los sistemas de recarga, referencia de estos en un plano, indicando dirección, número y coordenadas GNSS (estas últimas sólo si el punto es de acceso público) </a:t>
            </a:r>
          </a:p>
          <a:p>
            <a:r>
              <a:rPr lang="es-ES" sz="1800" dirty="0">
                <a:solidFill>
                  <a:schemeClr val="bg1"/>
                </a:solidFill>
              </a:rPr>
              <a:t>En caso de ubicarse en un municipio de menos de 5.000 habitantes, mi CCAA podrá requerir que lo acredite.</a:t>
            </a:r>
          </a:p>
          <a:p>
            <a:r>
              <a:rPr lang="es-ES" sz="1800" dirty="0">
                <a:solidFill>
                  <a:schemeClr val="bg1"/>
                </a:solidFill>
              </a:rPr>
              <a:t>Facturas detalladas, de manera que puedan identificarse los conceptos objeto de ayuda y el destinatario último</a:t>
            </a:r>
          </a:p>
          <a:p>
            <a:r>
              <a:rPr lang="es-ES" sz="1800" dirty="0">
                <a:solidFill>
                  <a:schemeClr val="bg1"/>
                </a:solidFill>
              </a:rPr>
              <a:t>Documentos justificativos del pago de las facturas de compraventa imputadas donde se pueda identificar al destinatario último, al receptor y la fecha de pago </a:t>
            </a:r>
          </a:p>
          <a:p>
            <a:r>
              <a:rPr lang="es-ES" sz="1800" dirty="0">
                <a:solidFill>
                  <a:schemeClr val="bg1"/>
                </a:solidFill>
              </a:rPr>
              <a:t>Copia de contrato de suministro de los bienes y/o servicios objeto de ayuda </a:t>
            </a:r>
          </a:p>
          <a:p>
            <a:r>
              <a:rPr lang="es-ES" sz="1800" dirty="0">
                <a:solidFill>
                  <a:schemeClr val="bg1"/>
                </a:solidFill>
              </a:rPr>
              <a:t>Copia de certificado de instalación eléctrica </a:t>
            </a:r>
          </a:p>
          <a:p>
            <a:r>
              <a:rPr lang="es-ES" sz="1800" dirty="0">
                <a:solidFill>
                  <a:srgbClr val="FF0000"/>
                </a:solidFill>
              </a:rPr>
              <a:t>Para las solicitudes de ayuda de empresas para infraestructuras de recarga que permitan la transferencia de electricidad con una potencia ≤ 22 kW, documentación que acredite que son capaces de soportar funcionalidades de recarga inteligentes</a:t>
            </a:r>
          </a:p>
          <a:p>
            <a:r>
              <a:rPr lang="es-ES" sz="1800" dirty="0">
                <a:solidFill>
                  <a:schemeClr val="bg1"/>
                </a:solidFill>
              </a:rPr>
              <a:t>Certificación que acredite los datos bancarios para transferencia del importe de la ayuda</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3"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grpSp>
        <p:nvGrpSpPr>
          <p:cNvPr id="11" name="Grupo 10"/>
          <p:cNvGrpSpPr/>
          <p:nvPr/>
        </p:nvGrpSpPr>
        <p:grpSpPr>
          <a:xfrm>
            <a:off x="10381129" y="1647825"/>
            <a:ext cx="1684037" cy="2920889"/>
            <a:chOff x="9093436" y="1143000"/>
            <a:chExt cx="2697426" cy="5212157"/>
          </a:xfrm>
        </p:grpSpPr>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pic>
          <p:nvPicPr>
            <p:cNvPr id="16" name="Imagen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3436" y="1953896"/>
              <a:ext cx="665538" cy="1846997"/>
            </a:xfrm>
            <a:prstGeom prst="rect">
              <a:avLst/>
            </a:prstGeom>
          </p:spPr>
        </p:pic>
        <p:pic>
          <p:nvPicPr>
            <p:cNvPr id="17" name="Imagen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pic>
          <p:nvPicPr>
            <p:cNvPr id="18" name="Imagen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8808" y="3027289"/>
              <a:ext cx="1196382" cy="3327868"/>
            </a:xfrm>
            <a:prstGeom prst="rect">
              <a:avLst/>
            </a:prstGeom>
          </p:spPr>
        </p:pic>
      </p:grpSp>
    </p:spTree>
    <p:extLst>
      <p:ext uri="{BB962C8B-B14F-4D97-AF65-F5344CB8AC3E}">
        <p14:creationId xmlns:p14="http://schemas.microsoft.com/office/powerpoint/2010/main" val="413657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305521" cy="4109843"/>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¿Cuál es el calendario del Plan MOVES III? </a:t>
            </a:r>
          </a:p>
          <a:p>
            <a:pPr marL="342900" indent="-342900">
              <a:buFont typeface="+mj-lt"/>
              <a:buAutoNum type="arabicPeriod"/>
            </a:pPr>
            <a:r>
              <a:rPr lang="es-ES" sz="1800" dirty="0">
                <a:solidFill>
                  <a:schemeClr val="bg1"/>
                </a:solidFill>
              </a:rPr>
              <a:t>Presentación del Plan MOVES III el 9 de abril de 2021, particulares, autónomos, comunidades de propietarios y administración sin actividad económica pueden iniciar la inversión a partir de esa fecha. </a:t>
            </a:r>
          </a:p>
          <a:p>
            <a:pPr marL="342900" indent="-342900">
              <a:buFont typeface="+mj-lt"/>
              <a:buAutoNum type="arabicPeriod"/>
            </a:pPr>
            <a:r>
              <a:rPr lang="es-ES" sz="1800" dirty="0">
                <a:solidFill>
                  <a:schemeClr val="bg1"/>
                </a:solidFill>
              </a:rPr>
              <a:t>Publicación del real decreto en el BOE el día 14 de abril de 2021</a:t>
            </a:r>
          </a:p>
          <a:p>
            <a:pPr marL="342900" indent="-342900">
              <a:buFont typeface="+mj-lt"/>
              <a:buAutoNum type="arabicPeriod"/>
            </a:pPr>
            <a:r>
              <a:rPr lang="es-ES" sz="1800" dirty="0">
                <a:solidFill>
                  <a:schemeClr val="bg1"/>
                </a:solidFill>
              </a:rPr>
              <a:t>Las CCAA deben publicar sus convocatorias antes del 14 de julio de 2021</a:t>
            </a:r>
          </a:p>
          <a:p>
            <a:pPr marL="342900" indent="-342900">
              <a:buFont typeface="+mj-lt"/>
              <a:buAutoNum type="arabicPeriod"/>
            </a:pPr>
            <a:r>
              <a:rPr lang="es-ES" sz="1800" dirty="0">
                <a:solidFill>
                  <a:schemeClr val="bg1"/>
                </a:solidFill>
              </a:rPr>
              <a:t>Convocatorias abiertas para admitir solicitudes hasta el </a:t>
            </a:r>
            <a:r>
              <a:rPr lang="es-ES" sz="1800" dirty="0">
                <a:solidFill>
                  <a:srgbClr val="FF0000"/>
                </a:solidFill>
              </a:rPr>
              <a:t>31 de julio  de 2024</a:t>
            </a:r>
          </a:p>
          <a:p>
            <a:pPr marL="342900" indent="-342900">
              <a:buFont typeface="+mj-lt"/>
              <a:buAutoNum type="arabicPeriod"/>
            </a:pPr>
            <a:r>
              <a:rPr lang="es-ES" sz="1800" dirty="0">
                <a:solidFill>
                  <a:schemeClr val="bg1"/>
                </a:solidFill>
              </a:rPr>
              <a:t>Desde que presento mi solicitud, en un máximo de 6 meses recibiré la resolución</a:t>
            </a:r>
          </a:p>
          <a:p>
            <a:pPr marL="342900" indent="-342900">
              <a:buFont typeface="+mj-lt"/>
              <a:buAutoNum type="arabicPeriod"/>
            </a:pPr>
            <a:r>
              <a:rPr lang="es-ES" sz="1800" dirty="0">
                <a:solidFill>
                  <a:schemeClr val="bg1"/>
                </a:solidFill>
              </a:rPr>
              <a:t>Dispongo de un máximo de 12 meses para presentar la documentación que justifique mi compra</a:t>
            </a:r>
          </a:p>
          <a:p>
            <a:pPr marL="342900" indent="-342900">
              <a:buFont typeface="+mj-lt"/>
              <a:buAutoNum type="arabicPeriod"/>
            </a:pPr>
            <a:r>
              <a:rPr lang="es-ES" sz="1800" dirty="0">
                <a:solidFill>
                  <a:schemeClr val="bg1"/>
                </a:solidFill>
              </a:rPr>
              <a:t>La CCAA analizará la documentación presentada y recibiré mi ayuda</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1"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grpSp>
        <p:nvGrpSpPr>
          <p:cNvPr id="14" name="Grupo 13"/>
          <p:cNvGrpSpPr/>
          <p:nvPr/>
        </p:nvGrpSpPr>
        <p:grpSpPr>
          <a:xfrm>
            <a:off x="10106824" y="1143000"/>
            <a:ext cx="1684037" cy="2920889"/>
            <a:chOff x="9093436" y="1143000"/>
            <a:chExt cx="2697426" cy="5212157"/>
          </a:xfrm>
        </p:grpSpPr>
        <p:pic>
          <p:nvPicPr>
            <p:cNvPr id="15" name="Imagen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pic>
          <p:nvPicPr>
            <p:cNvPr id="16" name="Imagen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3436" y="1953896"/>
              <a:ext cx="665538" cy="1846997"/>
            </a:xfrm>
            <a:prstGeom prst="rect">
              <a:avLst/>
            </a:prstGeom>
          </p:spPr>
        </p:pic>
        <p:pic>
          <p:nvPicPr>
            <p:cNvPr id="17" name="Imagen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pic>
          <p:nvPicPr>
            <p:cNvPr id="18" name="Imagen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8808" y="3027289"/>
              <a:ext cx="1196382" cy="3327868"/>
            </a:xfrm>
            <a:prstGeom prst="rect">
              <a:avLst/>
            </a:prstGeom>
          </p:spPr>
        </p:pic>
      </p:grpSp>
    </p:spTree>
    <p:extLst>
      <p:ext uri="{BB962C8B-B14F-4D97-AF65-F5344CB8AC3E}">
        <p14:creationId xmlns:p14="http://schemas.microsoft.com/office/powerpoint/2010/main" val="347074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40125" y="507269"/>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090647" cy="719171"/>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¿Cuál es el calendario del Plan MOVES III? </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grpSp>
        <p:nvGrpSpPr>
          <p:cNvPr id="11" name="Grupo 10"/>
          <p:cNvGrpSpPr/>
          <p:nvPr/>
        </p:nvGrpSpPr>
        <p:grpSpPr>
          <a:xfrm>
            <a:off x="392110" y="2228759"/>
            <a:ext cx="8651741" cy="3998249"/>
            <a:chOff x="-310159" y="1791456"/>
            <a:chExt cx="11118437" cy="3998249"/>
          </a:xfrm>
        </p:grpSpPr>
        <p:cxnSp>
          <p:nvCxnSpPr>
            <p:cNvPr id="13" name="Conector recto 12"/>
            <p:cNvCxnSpPr/>
            <p:nvPr/>
          </p:nvCxnSpPr>
          <p:spPr>
            <a:xfrm>
              <a:off x="936313" y="3983358"/>
              <a:ext cx="97959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H="1">
              <a:off x="1420776" y="2506910"/>
              <a:ext cx="1" cy="1338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2746186" y="2507332"/>
              <a:ext cx="0" cy="1339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10732246" y="3267446"/>
              <a:ext cx="0" cy="719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24560" y="1805530"/>
              <a:ext cx="2592433" cy="523220"/>
            </a:xfrm>
            <a:prstGeom prst="rect">
              <a:avLst/>
            </a:prstGeom>
            <a:noFill/>
          </p:spPr>
          <p:txBody>
            <a:bodyPr wrap="square" rtlCol="0">
              <a:spAutoFit/>
            </a:bodyPr>
            <a:lstStyle/>
            <a:p>
              <a:r>
                <a:rPr lang="es-ES" sz="1400" dirty="0">
                  <a:solidFill>
                    <a:schemeClr val="bg1"/>
                  </a:solidFill>
                </a:rPr>
                <a:t>Anuncio RD MOVES III</a:t>
              </a:r>
            </a:p>
            <a:p>
              <a:r>
                <a:rPr lang="es-ES" sz="1400" dirty="0">
                  <a:solidFill>
                    <a:schemeClr val="bg1"/>
                  </a:solidFill>
                </a:rPr>
                <a:t>10 de abril 2021</a:t>
              </a:r>
            </a:p>
          </p:txBody>
        </p:sp>
        <p:sp>
          <p:nvSpPr>
            <p:cNvPr id="18" name="CuadroTexto 17"/>
            <p:cNvSpPr txBox="1"/>
            <p:nvPr/>
          </p:nvSpPr>
          <p:spPr>
            <a:xfrm>
              <a:off x="2767603" y="1791456"/>
              <a:ext cx="2298628" cy="523220"/>
            </a:xfrm>
            <a:prstGeom prst="rect">
              <a:avLst/>
            </a:prstGeom>
            <a:noFill/>
          </p:spPr>
          <p:txBody>
            <a:bodyPr wrap="square" rtlCol="0">
              <a:spAutoFit/>
            </a:bodyPr>
            <a:lstStyle/>
            <a:p>
              <a:r>
                <a:rPr lang="es-ES" sz="1400" dirty="0">
                  <a:solidFill>
                    <a:schemeClr val="bg1"/>
                  </a:solidFill>
                </a:rPr>
                <a:t>Publicación Convocatorias CCAA</a:t>
              </a:r>
            </a:p>
          </p:txBody>
        </p:sp>
        <p:sp>
          <p:nvSpPr>
            <p:cNvPr id="19" name="CuadroTexto 18"/>
            <p:cNvSpPr txBox="1"/>
            <p:nvPr/>
          </p:nvSpPr>
          <p:spPr>
            <a:xfrm>
              <a:off x="1369249" y="2657399"/>
              <a:ext cx="1446741" cy="307777"/>
            </a:xfrm>
            <a:prstGeom prst="rect">
              <a:avLst/>
            </a:prstGeom>
            <a:noFill/>
          </p:spPr>
          <p:txBody>
            <a:bodyPr wrap="square" rtlCol="0">
              <a:spAutoFit/>
            </a:bodyPr>
            <a:lstStyle/>
            <a:p>
              <a:r>
                <a:rPr lang="es-ES" sz="1400" dirty="0">
                  <a:solidFill>
                    <a:schemeClr val="bg1"/>
                  </a:solidFill>
                  <a:sym typeface="Wingdings" panose="05000000000000000000" pitchFamily="2" charset="2"/>
                </a:rPr>
                <a:t></a:t>
              </a:r>
              <a:r>
                <a:rPr lang="es-ES" sz="1400" dirty="0">
                  <a:solidFill>
                    <a:schemeClr val="bg1"/>
                  </a:solidFill>
                </a:rPr>
                <a:t>3 meses</a:t>
              </a:r>
              <a:r>
                <a:rPr lang="es-ES" sz="1400" dirty="0">
                  <a:solidFill>
                    <a:schemeClr val="bg1"/>
                  </a:solidFill>
                  <a:sym typeface="Wingdings" panose="05000000000000000000" pitchFamily="2" charset="2"/>
                </a:rPr>
                <a:t></a:t>
              </a:r>
              <a:endParaRPr lang="es-ES" sz="1400" dirty="0">
                <a:solidFill>
                  <a:schemeClr val="bg1"/>
                </a:solidFill>
              </a:endParaRPr>
            </a:p>
          </p:txBody>
        </p:sp>
        <p:cxnSp>
          <p:nvCxnSpPr>
            <p:cNvPr id="20" name="Conector recto de flecha 19"/>
            <p:cNvCxnSpPr/>
            <p:nvPr/>
          </p:nvCxnSpPr>
          <p:spPr>
            <a:xfrm flipV="1">
              <a:off x="1420778" y="4152116"/>
              <a:ext cx="1" cy="1528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V="1">
              <a:off x="2741047" y="4152116"/>
              <a:ext cx="1" cy="1528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CuadroTexto 21"/>
            <p:cNvSpPr txBox="1"/>
            <p:nvPr/>
          </p:nvSpPr>
          <p:spPr>
            <a:xfrm>
              <a:off x="1469810" y="3299730"/>
              <a:ext cx="1354666" cy="738664"/>
            </a:xfrm>
            <a:prstGeom prst="rect">
              <a:avLst/>
            </a:prstGeom>
            <a:noFill/>
          </p:spPr>
          <p:txBody>
            <a:bodyPr wrap="square" rtlCol="0">
              <a:spAutoFit/>
            </a:bodyPr>
            <a:lstStyle/>
            <a:p>
              <a:r>
                <a:rPr lang="es-ES" sz="1400" dirty="0">
                  <a:solidFill>
                    <a:schemeClr val="bg1"/>
                  </a:solidFill>
                </a:rPr>
                <a:t>Puedo realizar la inversión</a:t>
              </a:r>
            </a:p>
          </p:txBody>
        </p:sp>
        <p:sp>
          <p:nvSpPr>
            <p:cNvPr id="23" name="CuadroTexto 22"/>
            <p:cNvSpPr txBox="1"/>
            <p:nvPr/>
          </p:nvSpPr>
          <p:spPr>
            <a:xfrm>
              <a:off x="-310159" y="2825362"/>
              <a:ext cx="1852907" cy="1169551"/>
            </a:xfrm>
            <a:prstGeom prst="rect">
              <a:avLst/>
            </a:prstGeom>
            <a:noFill/>
          </p:spPr>
          <p:txBody>
            <a:bodyPr wrap="square" rtlCol="0">
              <a:spAutoFit/>
            </a:bodyPr>
            <a:lstStyle/>
            <a:p>
              <a:r>
                <a:rPr lang="es-ES" sz="1400" b="1" dirty="0">
                  <a:solidFill>
                    <a:schemeClr val="bg1"/>
                  </a:solidFill>
                </a:rPr>
                <a:t>Particular, autónomo, comunidad de propietario o administración</a:t>
              </a:r>
            </a:p>
          </p:txBody>
        </p:sp>
        <p:sp>
          <p:nvSpPr>
            <p:cNvPr id="24" name="Flecha curvada hacia arriba 23"/>
            <p:cNvSpPr/>
            <p:nvPr/>
          </p:nvSpPr>
          <p:spPr>
            <a:xfrm>
              <a:off x="4314831" y="5053496"/>
              <a:ext cx="1075266" cy="30344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solidFill>
                  <a:schemeClr val="bg1"/>
                </a:solidFill>
              </a:endParaRPr>
            </a:p>
          </p:txBody>
        </p:sp>
        <p:sp>
          <p:nvSpPr>
            <p:cNvPr id="25" name="CuadroTexto 24"/>
            <p:cNvSpPr txBox="1"/>
            <p:nvPr/>
          </p:nvSpPr>
          <p:spPr>
            <a:xfrm>
              <a:off x="5351401" y="4652925"/>
              <a:ext cx="1354666" cy="523220"/>
            </a:xfrm>
            <a:prstGeom prst="rect">
              <a:avLst/>
            </a:prstGeom>
            <a:noFill/>
          </p:spPr>
          <p:txBody>
            <a:bodyPr wrap="square" rtlCol="0">
              <a:spAutoFit/>
            </a:bodyPr>
            <a:lstStyle/>
            <a:p>
              <a:r>
                <a:rPr lang="es-ES" sz="1400" dirty="0">
                  <a:solidFill>
                    <a:schemeClr val="bg1"/>
                  </a:solidFill>
                </a:rPr>
                <a:t>Resolución solicitud</a:t>
              </a:r>
            </a:p>
          </p:txBody>
        </p:sp>
        <p:sp>
          <p:nvSpPr>
            <p:cNvPr id="26" name="CuadroTexto 25"/>
            <p:cNvSpPr txBox="1"/>
            <p:nvPr/>
          </p:nvSpPr>
          <p:spPr>
            <a:xfrm>
              <a:off x="4037872" y="5411901"/>
              <a:ext cx="1629183" cy="307777"/>
            </a:xfrm>
            <a:prstGeom prst="rect">
              <a:avLst/>
            </a:prstGeom>
            <a:noFill/>
          </p:spPr>
          <p:txBody>
            <a:bodyPr wrap="square" rtlCol="0">
              <a:spAutoFit/>
            </a:bodyPr>
            <a:lstStyle/>
            <a:p>
              <a:r>
                <a:rPr lang="es-ES" sz="1400" dirty="0">
                  <a:solidFill>
                    <a:schemeClr val="bg1"/>
                  </a:solidFill>
                  <a:sym typeface="Wingdings" panose="05000000000000000000" pitchFamily="2" charset="2"/>
                </a:rPr>
                <a:t>6 </a:t>
              </a:r>
              <a:r>
                <a:rPr lang="es-ES" sz="1400" dirty="0">
                  <a:solidFill>
                    <a:schemeClr val="bg1"/>
                  </a:solidFill>
                </a:rPr>
                <a:t>meses</a:t>
              </a:r>
              <a:r>
                <a:rPr lang="es-ES" sz="1400" dirty="0">
                  <a:solidFill>
                    <a:schemeClr val="bg1"/>
                  </a:solidFill>
                  <a:sym typeface="Wingdings" panose="05000000000000000000" pitchFamily="2" charset="2"/>
                </a:rPr>
                <a:t></a:t>
              </a:r>
              <a:endParaRPr lang="es-ES" sz="1400" dirty="0">
                <a:solidFill>
                  <a:schemeClr val="bg1"/>
                </a:solidFill>
              </a:endParaRPr>
            </a:p>
          </p:txBody>
        </p:sp>
        <p:sp>
          <p:nvSpPr>
            <p:cNvPr id="27" name="Flecha curvada hacia arriba 26"/>
            <p:cNvSpPr/>
            <p:nvPr/>
          </p:nvSpPr>
          <p:spPr>
            <a:xfrm>
              <a:off x="6326726" y="5053496"/>
              <a:ext cx="1786466" cy="31378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solidFill>
                  <a:schemeClr val="bg1"/>
                </a:solidFill>
              </a:endParaRPr>
            </a:p>
          </p:txBody>
        </p:sp>
        <p:sp>
          <p:nvSpPr>
            <p:cNvPr id="28" name="CuadroTexto 27"/>
            <p:cNvSpPr txBox="1"/>
            <p:nvPr/>
          </p:nvSpPr>
          <p:spPr>
            <a:xfrm>
              <a:off x="8186969" y="4572706"/>
              <a:ext cx="1202268" cy="523220"/>
            </a:xfrm>
            <a:prstGeom prst="rect">
              <a:avLst/>
            </a:prstGeom>
            <a:noFill/>
          </p:spPr>
          <p:txBody>
            <a:bodyPr wrap="square" rtlCol="0">
              <a:spAutoFit/>
            </a:bodyPr>
            <a:lstStyle/>
            <a:p>
              <a:r>
                <a:rPr lang="es-ES" sz="1400" dirty="0">
                  <a:solidFill>
                    <a:schemeClr val="bg1"/>
                  </a:solidFill>
                </a:rPr>
                <a:t>Recibo ayuda</a:t>
              </a:r>
            </a:p>
          </p:txBody>
        </p:sp>
        <p:sp>
          <p:nvSpPr>
            <p:cNvPr id="29" name="CuadroTexto 28"/>
            <p:cNvSpPr txBox="1"/>
            <p:nvPr/>
          </p:nvSpPr>
          <p:spPr>
            <a:xfrm>
              <a:off x="6006306" y="5481928"/>
              <a:ext cx="4609310" cy="307777"/>
            </a:xfrm>
            <a:prstGeom prst="rect">
              <a:avLst/>
            </a:prstGeom>
            <a:noFill/>
          </p:spPr>
          <p:txBody>
            <a:bodyPr wrap="square" rtlCol="0">
              <a:spAutoFit/>
            </a:bodyPr>
            <a:lstStyle/>
            <a:p>
              <a:r>
                <a:rPr lang="es-ES" sz="1400" dirty="0">
                  <a:solidFill>
                    <a:schemeClr val="bg1"/>
                  </a:solidFill>
                  <a:sym typeface="Wingdings" panose="05000000000000000000" pitchFamily="2" charset="2"/>
                </a:rPr>
                <a:t>12 </a:t>
              </a:r>
              <a:r>
                <a:rPr lang="es-ES" sz="1400" dirty="0">
                  <a:solidFill>
                    <a:schemeClr val="bg1"/>
                  </a:solidFill>
                </a:rPr>
                <a:t>meses Presento Documentación</a:t>
              </a:r>
              <a:r>
                <a:rPr lang="es-ES" sz="1400" dirty="0">
                  <a:solidFill>
                    <a:schemeClr val="bg1"/>
                  </a:solidFill>
                  <a:sym typeface="Wingdings" panose="05000000000000000000" pitchFamily="2" charset="2"/>
                </a:rPr>
                <a:t></a:t>
              </a:r>
              <a:endParaRPr lang="es-ES" sz="1400" dirty="0">
                <a:solidFill>
                  <a:schemeClr val="bg1"/>
                </a:solidFill>
              </a:endParaRPr>
            </a:p>
          </p:txBody>
        </p:sp>
        <p:sp>
          <p:nvSpPr>
            <p:cNvPr id="30" name="CuadroTexto 29"/>
            <p:cNvSpPr txBox="1"/>
            <p:nvPr/>
          </p:nvSpPr>
          <p:spPr>
            <a:xfrm>
              <a:off x="9453612" y="2545990"/>
              <a:ext cx="1354666" cy="738664"/>
            </a:xfrm>
            <a:prstGeom prst="rect">
              <a:avLst/>
            </a:prstGeom>
            <a:noFill/>
          </p:spPr>
          <p:txBody>
            <a:bodyPr wrap="square" rtlCol="0">
              <a:spAutoFit/>
            </a:bodyPr>
            <a:lstStyle/>
            <a:p>
              <a:r>
                <a:rPr lang="es-ES" sz="1400" dirty="0">
                  <a:solidFill>
                    <a:schemeClr val="bg1"/>
                  </a:solidFill>
                </a:rPr>
                <a:t>Finaliza MOVES III</a:t>
              </a:r>
              <a:br>
                <a:rPr lang="es-ES" sz="1400" dirty="0">
                  <a:solidFill>
                    <a:schemeClr val="bg1"/>
                  </a:solidFill>
                </a:rPr>
              </a:br>
              <a:r>
                <a:rPr lang="es-ES" sz="1400" dirty="0">
                  <a:solidFill>
                    <a:srgbClr val="FF0000"/>
                  </a:solidFill>
                </a:rPr>
                <a:t>31/07/2024</a:t>
              </a:r>
            </a:p>
          </p:txBody>
        </p:sp>
        <p:sp>
          <p:nvSpPr>
            <p:cNvPr id="31" name="CuadroTexto 30"/>
            <p:cNvSpPr txBox="1"/>
            <p:nvPr/>
          </p:nvSpPr>
          <p:spPr>
            <a:xfrm>
              <a:off x="18687" y="4646019"/>
              <a:ext cx="1312335" cy="307777"/>
            </a:xfrm>
            <a:prstGeom prst="rect">
              <a:avLst/>
            </a:prstGeom>
            <a:noFill/>
          </p:spPr>
          <p:txBody>
            <a:bodyPr wrap="square" rtlCol="0">
              <a:spAutoFit/>
            </a:bodyPr>
            <a:lstStyle/>
            <a:p>
              <a:r>
                <a:rPr lang="es-ES" sz="1400" b="1" dirty="0">
                  <a:solidFill>
                    <a:schemeClr val="bg1"/>
                  </a:solidFill>
                </a:rPr>
                <a:t>Empresa</a:t>
              </a:r>
            </a:p>
          </p:txBody>
        </p:sp>
        <p:sp>
          <p:nvSpPr>
            <p:cNvPr id="32" name="CuadroTexto 31"/>
            <p:cNvSpPr txBox="1"/>
            <p:nvPr/>
          </p:nvSpPr>
          <p:spPr>
            <a:xfrm>
              <a:off x="2674529" y="4169762"/>
              <a:ext cx="1925936" cy="307777"/>
            </a:xfrm>
            <a:prstGeom prst="rect">
              <a:avLst/>
            </a:prstGeom>
            <a:noFill/>
          </p:spPr>
          <p:txBody>
            <a:bodyPr wrap="square" rtlCol="0">
              <a:spAutoFit/>
            </a:bodyPr>
            <a:lstStyle/>
            <a:p>
              <a:r>
                <a:rPr lang="es-ES" sz="1400" dirty="0">
                  <a:solidFill>
                    <a:schemeClr val="bg1"/>
                  </a:solidFill>
                </a:rPr>
                <a:t>1º Solicito ayuda</a:t>
              </a:r>
            </a:p>
          </p:txBody>
        </p:sp>
        <p:cxnSp>
          <p:nvCxnSpPr>
            <p:cNvPr id="33" name="Conector recto de flecha 32"/>
            <p:cNvCxnSpPr/>
            <p:nvPr/>
          </p:nvCxnSpPr>
          <p:spPr>
            <a:xfrm>
              <a:off x="1093331" y="5118493"/>
              <a:ext cx="153069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p:nvPr/>
          </p:nvCxnSpPr>
          <p:spPr>
            <a:xfrm>
              <a:off x="1093331" y="3605319"/>
              <a:ext cx="28063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CuadroTexto 34"/>
            <p:cNvSpPr txBox="1"/>
            <p:nvPr/>
          </p:nvSpPr>
          <p:spPr>
            <a:xfrm>
              <a:off x="2960165" y="2915322"/>
              <a:ext cx="1354666" cy="523220"/>
            </a:xfrm>
            <a:prstGeom prst="rect">
              <a:avLst/>
            </a:prstGeom>
            <a:noFill/>
          </p:spPr>
          <p:txBody>
            <a:bodyPr wrap="square" rtlCol="0">
              <a:spAutoFit/>
            </a:bodyPr>
            <a:lstStyle/>
            <a:p>
              <a:r>
                <a:rPr lang="es-ES" sz="1400" dirty="0">
                  <a:solidFill>
                    <a:schemeClr val="bg1"/>
                  </a:solidFill>
                </a:rPr>
                <a:t>Solicito ayuda</a:t>
              </a:r>
            </a:p>
          </p:txBody>
        </p:sp>
        <p:sp>
          <p:nvSpPr>
            <p:cNvPr id="36" name="CuadroTexto 35"/>
            <p:cNvSpPr txBox="1"/>
            <p:nvPr/>
          </p:nvSpPr>
          <p:spPr>
            <a:xfrm>
              <a:off x="5364920" y="2874700"/>
              <a:ext cx="1354666" cy="523220"/>
            </a:xfrm>
            <a:prstGeom prst="rect">
              <a:avLst/>
            </a:prstGeom>
            <a:noFill/>
          </p:spPr>
          <p:txBody>
            <a:bodyPr wrap="square" rtlCol="0">
              <a:spAutoFit/>
            </a:bodyPr>
            <a:lstStyle/>
            <a:p>
              <a:r>
                <a:rPr lang="es-ES" sz="1400" dirty="0">
                  <a:solidFill>
                    <a:schemeClr val="bg1"/>
                  </a:solidFill>
                </a:rPr>
                <a:t>Resolución solicitud</a:t>
              </a:r>
            </a:p>
          </p:txBody>
        </p:sp>
        <p:sp>
          <p:nvSpPr>
            <p:cNvPr id="37" name="CuadroTexto 36"/>
            <p:cNvSpPr txBox="1"/>
            <p:nvPr/>
          </p:nvSpPr>
          <p:spPr>
            <a:xfrm>
              <a:off x="1373964" y="4530706"/>
              <a:ext cx="1354666" cy="523220"/>
            </a:xfrm>
            <a:prstGeom prst="rect">
              <a:avLst/>
            </a:prstGeom>
            <a:noFill/>
          </p:spPr>
          <p:txBody>
            <a:bodyPr wrap="square" rtlCol="0">
              <a:spAutoFit/>
            </a:bodyPr>
            <a:lstStyle/>
            <a:p>
              <a:r>
                <a:rPr lang="es-ES" sz="1400" dirty="0">
                  <a:solidFill>
                    <a:schemeClr val="bg1"/>
                  </a:solidFill>
                </a:rPr>
                <a:t>Debo esperar</a:t>
              </a:r>
            </a:p>
          </p:txBody>
        </p:sp>
      </p:grpSp>
      <p:sp>
        <p:nvSpPr>
          <p:cNvPr id="3" name="Rectángulo 2"/>
          <p:cNvSpPr/>
          <p:nvPr/>
        </p:nvSpPr>
        <p:spPr>
          <a:xfrm>
            <a:off x="364923" y="2179805"/>
            <a:ext cx="9026441" cy="4189716"/>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8"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
        <p:nvSpPr>
          <p:cNvPr id="43" name="Flecha curvada hacia arriba 42"/>
          <p:cNvSpPr/>
          <p:nvPr/>
        </p:nvSpPr>
        <p:spPr>
          <a:xfrm>
            <a:off x="3995967" y="3633195"/>
            <a:ext cx="836711" cy="30344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solidFill>
                <a:schemeClr val="bg1"/>
              </a:solidFill>
            </a:endParaRPr>
          </a:p>
        </p:txBody>
      </p:sp>
      <p:sp>
        <p:nvSpPr>
          <p:cNvPr id="44" name="CuadroTexto 43"/>
          <p:cNvSpPr txBox="1"/>
          <p:nvPr/>
        </p:nvSpPr>
        <p:spPr>
          <a:xfrm>
            <a:off x="3649757" y="3993890"/>
            <a:ext cx="1267738" cy="307777"/>
          </a:xfrm>
          <a:prstGeom prst="rect">
            <a:avLst/>
          </a:prstGeom>
          <a:noFill/>
        </p:spPr>
        <p:txBody>
          <a:bodyPr wrap="square" rtlCol="0">
            <a:spAutoFit/>
          </a:bodyPr>
          <a:lstStyle/>
          <a:p>
            <a:r>
              <a:rPr lang="es-ES" sz="1400" dirty="0">
                <a:solidFill>
                  <a:schemeClr val="bg1"/>
                </a:solidFill>
                <a:sym typeface="Wingdings" panose="05000000000000000000" pitchFamily="2" charset="2"/>
              </a:rPr>
              <a:t>6 </a:t>
            </a:r>
            <a:r>
              <a:rPr lang="es-ES" sz="1400" dirty="0">
                <a:solidFill>
                  <a:schemeClr val="bg1"/>
                </a:solidFill>
              </a:rPr>
              <a:t>meses</a:t>
            </a:r>
            <a:r>
              <a:rPr lang="es-ES" sz="1400" dirty="0">
                <a:solidFill>
                  <a:schemeClr val="bg1"/>
                </a:solidFill>
                <a:sym typeface="Wingdings" panose="05000000000000000000" pitchFamily="2" charset="2"/>
              </a:rPr>
              <a:t></a:t>
            </a:r>
            <a:endParaRPr lang="es-ES" sz="1400" dirty="0">
              <a:solidFill>
                <a:schemeClr val="bg1"/>
              </a:solidFill>
            </a:endParaRPr>
          </a:p>
        </p:txBody>
      </p:sp>
      <p:sp>
        <p:nvSpPr>
          <p:cNvPr id="45" name="Flecha curvada hacia arriba 44"/>
          <p:cNvSpPr/>
          <p:nvPr/>
        </p:nvSpPr>
        <p:spPr>
          <a:xfrm>
            <a:off x="5562342" y="3589069"/>
            <a:ext cx="1390127" cy="31378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00" dirty="0">
              <a:solidFill>
                <a:schemeClr val="bg1"/>
              </a:solidFill>
            </a:endParaRPr>
          </a:p>
        </p:txBody>
      </p:sp>
      <p:sp>
        <p:nvSpPr>
          <p:cNvPr id="46" name="CuadroTexto 45"/>
          <p:cNvSpPr txBox="1"/>
          <p:nvPr/>
        </p:nvSpPr>
        <p:spPr>
          <a:xfrm>
            <a:off x="5307228" y="4083747"/>
            <a:ext cx="3586705" cy="307777"/>
          </a:xfrm>
          <a:prstGeom prst="rect">
            <a:avLst/>
          </a:prstGeom>
          <a:noFill/>
        </p:spPr>
        <p:txBody>
          <a:bodyPr wrap="square" rtlCol="0">
            <a:spAutoFit/>
          </a:bodyPr>
          <a:lstStyle/>
          <a:p>
            <a:r>
              <a:rPr lang="es-ES" sz="1400" dirty="0">
                <a:solidFill>
                  <a:schemeClr val="bg1"/>
                </a:solidFill>
                <a:sym typeface="Wingdings" panose="05000000000000000000" pitchFamily="2" charset="2"/>
              </a:rPr>
              <a:t>12 </a:t>
            </a:r>
            <a:r>
              <a:rPr lang="es-ES" sz="1400" dirty="0">
                <a:solidFill>
                  <a:schemeClr val="bg1"/>
                </a:solidFill>
              </a:rPr>
              <a:t>meses Presento Documentación</a:t>
            </a:r>
            <a:r>
              <a:rPr lang="es-ES" sz="1400" dirty="0">
                <a:solidFill>
                  <a:schemeClr val="bg1"/>
                </a:solidFill>
                <a:sym typeface="Wingdings" panose="05000000000000000000" pitchFamily="2" charset="2"/>
              </a:rPr>
              <a:t></a:t>
            </a:r>
            <a:endParaRPr lang="es-ES" sz="1400" dirty="0">
              <a:solidFill>
                <a:schemeClr val="bg1"/>
              </a:solidFill>
            </a:endParaRPr>
          </a:p>
        </p:txBody>
      </p:sp>
      <p:sp>
        <p:nvSpPr>
          <p:cNvPr id="47" name="CuadroTexto 46"/>
          <p:cNvSpPr txBox="1"/>
          <p:nvPr/>
        </p:nvSpPr>
        <p:spPr>
          <a:xfrm>
            <a:off x="6967784" y="3307597"/>
            <a:ext cx="935537" cy="523220"/>
          </a:xfrm>
          <a:prstGeom prst="rect">
            <a:avLst/>
          </a:prstGeom>
          <a:noFill/>
        </p:spPr>
        <p:txBody>
          <a:bodyPr wrap="square" rtlCol="0">
            <a:spAutoFit/>
          </a:bodyPr>
          <a:lstStyle/>
          <a:p>
            <a:r>
              <a:rPr lang="es-ES" sz="1400" dirty="0">
                <a:solidFill>
                  <a:schemeClr val="bg1"/>
                </a:solidFill>
              </a:rPr>
              <a:t>Recibo ayuda</a:t>
            </a:r>
          </a:p>
        </p:txBody>
      </p:sp>
      <p:grpSp>
        <p:nvGrpSpPr>
          <p:cNvPr id="48" name="Grupo 47"/>
          <p:cNvGrpSpPr/>
          <p:nvPr/>
        </p:nvGrpSpPr>
        <p:grpSpPr>
          <a:xfrm>
            <a:off x="10106824" y="1143000"/>
            <a:ext cx="1684037" cy="2920889"/>
            <a:chOff x="9093436" y="1143000"/>
            <a:chExt cx="2697426" cy="5212157"/>
          </a:xfrm>
        </p:grpSpPr>
        <p:pic>
          <p:nvPicPr>
            <p:cNvPr id="49" name="Imagen 4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pic>
          <p:nvPicPr>
            <p:cNvPr id="50" name="Imagen 4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3436" y="1953896"/>
              <a:ext cx="665538" cy="1846997"/>
            </a:xfrm>
            <a:prstGeom prst="rect">
              <a:avLst/>
            </a:prstGeom>
          </p:spPr>
        </p:pic>
        <p:pic>
          <p:nvPicPr>
            <p:cNvPr id="51" name="Imagen 5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pic>
          <p:nvPicPr>
            <p:cNvPr id="52" name="Imagen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8808" y="3027289"/>
              <a:ext cx="1196382" cy="3327868"/>
            </a:xfrm>
            <a:prstGeom prst="rect">
              <a:avLst/>
            </a:prstGeom>
          </p:spPr>
        </p:pic>
      </p:grpSp>
      <p:sp>
        <p:nvSpPr>
          <p:cNvPr id="2" name="Rectángulo 1"/>
          <p:cNvSpPr/>
          <p:nvPr/>
        </p:nvSpPr>
        <p:spPr>
          <a:xfrm>
            <a:off x="2739509" y="5227445"/>
            <a:ext cx="1779205" cy="307777"/>
          </a:xfrm>
          <a:prstGeom prst="rect">
            <a:avLst/>
          </a:prstGeom>
        </p:spPr>
        <p:txBody>
          <a:bodyPr wrap="none">
            <a:spAutoFit/>
          </a:bodyPr>
          <a:lstStyle/>
          <a:p>
            <a:r>
              <a:rPr lang="es-ES" sz="1400" dirty="0">
                <a:solidFill>
                  <a:schemeClr val="bg1"/>
                </a:solidFill>
              </a:rPr>
              <a:t>2º Realizo la inversión</a:t>
            </a:r>
          </a:p>
        </p:txBody>
      </p:sp>
      <p:sp>
        <p:nvSpPr>
          <p:cNvPr id="7" name="Flecha abajo 6"/>
          <p:cNvSpPr/>
          <p:nvPr/>
        </p:nvSpPr>
        <p:spPr>
          <a:xfrm>
            <a:off x="3352800" y="4921054"/>
            <a:ext cx="172918" cy="3295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CuadroTexto 8">
            <a:extLst>
              <a:ext uri="{FF2B5EF4-FFF2-40B4-BE49-F238E27FC236}">
                <a16:creationId xmlns:a16="http://schemas.microsoft.com/office/drawing/2014/main" id="{F29BA6B1-716B-ACAB-9141-CA86FFF324EB}"/>
              </a:ext>
            </a:extLst>
          </p:cNvPr>
          <p:cNvSpPr txBox="1"/>
          <p:nvPr/>
        </p:nvSpPr>
        <p:spPr>
          <a:xfrm>
            <a:off x="4727117" y="2514398"/>
            <a:ext cx="1508885" cy="861774"/>
          </a:xfrm>
          <a:prstGeom prst="rect">
            <a:avLst/>
          </a:prstGeom>
          <a:noFill/>
        </p:spPr>
        <p:txBody>
          <a:bodyPr wrap="square" rtlCol="0">
            <a:spAutoFit/>
          </a:bodyPr>
          <a:lstStyle/>
          <a:p>
            <a:r>
              <a:rPr lang="es-ES" sz="1000" dirty="0">
                <a:solidFill>
                  <a:srgbClr val="FF0000"/>
                </a:solidFill>
              </a:rPr>
              <a:t>A las resoluciones concedidas a partir del 1/01/2024, les aplicará el RD 821/2023, de 14 de noviembre</a:t>
            </a:r>
          </a:p>
        </p:txBody>
      </p:sp>
    </p:spTree>
    <p:extLst>
      <p:ext uri="{BB962C8B-B14F-4D97-AF65-F5344CB8AC3E}">
        <p14:creationId xmlns:p14="http://schemas.microsoft.com/office/powerpoint/2010/main" val="139107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090647" cy="4230902"/>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Ejemplo de caso singular: Preinstalación en comunidad de propietarios o recarga vinculada a través de un operador o empresa de servicios de recarga</a:t>
            </a:r>
          </a:p>
          <a:p>
            <a:pPr marL="0" indent="0">
              <a:buNone/>
            </a:pPr>
            <a:endParaRPr lang="es-ES" sz="1800" b="1" dirty="0">
              <a:solidFill>
                <a:schemeClr val="bg1"/>
              </a:solidFill>
            </a:endParaRPr>
          </a:p>
          <a:p>
            <a:pPr marL="0" indent="0">
              <a:buNone/>
            </a:pPr>
            <a:r>
              <a:rPr lang="es-ES" sz="1800" dirty="0">
                <a:solidFill>
                  <a:schemeClr val="bg1"/>
                </a:solidFill>
              </a:rPr>
              <a:t>La comunidad de propietarios o el particular contrata la preinstalación o punto de recarga vinculada con la empresa de servicios, que asume la inversión, operativa y titularidad de la instalación.</a:t>
            </a:r>
          </a:p>
          <a:p>
            <a:pPr marL="0" indent="0">
              <a:buNone/>
            </a:pPr>
            <a:endParaRPr lang="es-ES" sz="1800" dirty="0">
              <a:solidFill>
                <a:schemeClr val="bg1"/>
              </a:solidFill>
            </a:endParaRPr>
          </a:p>
          <a:p>
            <a:r>
              <a:rPr lang="es-ES" sz="1800" dirty="0">
                <a:solidFill>
                  <a:schemeClr val="bg1"/>
                </a:solidFill>
              </a:rPr>
              <a:t>El destinatario último será la empresa de servicios, al que se emite una factura y justifica unos pagos  a la empresa instaladora.</a:t>
            </a:r>
          </a:p>
          <a:p>
            <a:r>
              <a:rPr lang="es-ES" sz="1800" dirty="0">
                <a:solidFill>
                  <a:schemeClr val="bg1"/>
                </a:solidFill>
              </a:rPr>
              <a:t>La ayuda que le corresponde dependerá del tamaño de la empresa y ubicación de la instalación</a:t>
            </a:r>
          </a:p>
          <a:p>
            <a:r>
              <a:rPr lang="es-ES" sz="1800" dirty="0">
                <a:solidFill>
                  <a:schemeClr val="bg1"/>
                </a:solidFill>
              </a:rPr>
              <a:t>La solicitud de ayuda la debe realizar la empresa de servicios</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1"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0568" y="1953896"/>
            <a:ext cx="1075808" cy="2998659"/>
          </a:xfrm>
          <a:prstGeom prst="rect">
            <a:avLst/>
          </a:prstGeom>
        </p:spPr>
      </p:pic>
    </p:spTree>
    <p:extLst>
      <p:ext uri="{BB962C8B-B14F-4D97-AF65-F5344CB8AC3E}">
        <p14:creationId xmlns:p14="http://schemas.microsoft.com/office/powerpoint/2010/main" val="1056347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9334280" cy="5808257"/>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Ejemplo de caso singular: Punto de recarga en mi domicilio facilitado con la compra de mi vehículo.</a:t>
            </a:r>
          </a:p>
          <a:p>
            <a:pPr marL="0" indent="0">
              <a:buNone/>
            </a:pPr>
            <a:r>
              <a:rPr lang="es-ES" sz="1800" dirty="0">
                <a:solidFill>
                  <a:schemeClr val="bg1"/>
                </a:solidFill>
              </a:rPr>
              <a:t>Algunas empresas (puntos de venta o empresas para sus empleados) se han planteado invertir ellos mismos en la infraestructura de recarga con el fin de fomentar la adquisición de vehículos eléctricos. Estas empresas podrían acogerse al plan MOVES III, siendo ellas las destinatarias últimas, aunque el punto de recarga se encuentre en mi domicilio. Para ello:</a:t>
            </a:r>
          </a:p>
          <a:p>
            <a:r>
              <a:rPr lang="es-ES" sz="1800" dirty="0">
                <a:solidFill>
                  <a:schemeClr val="bg1"/>
                </a:solidFill>
              </a:rPr>
              <a:t>La empresa es quien realiza la inversión, adquiriendo a un tercero el punto de recarga y contratando la instalación del mismo.</a:t>
            </a:r>
          </a:p>
          <a:p>
            <a:r>
              <a:rPr lang="es-ES" sz="1800" dirty="0">
                <a:solidFill>
                  <a:schemeClr val="bg1"/>
                </a:solidFill>
              </a:rPr>
              <a:t>La empresa es a quien se factura el 100% de los gastos (equipo y los costes de instalación). Los justificantes de pago serán de la empresa al instalador. </a:t>
            </a:r>
          </a:p>
          <a:p>
            <a:r>
              <a:rPr lang="es-ES" sz="1800" dirty="0">
                <a:solidFill>
                  <a:schemeClr val="bg1"/>
                </a:solidFill>
              </a:rPr>
              <a:t>El contrato de cesión del punto de recarga entre empresa y usuario final se acordará entre las partes, pero no condiciona la ayuda. </a:t>
            </a:r>
          </a:p>
          <a:p>
            <a:pPr lvl="1"/>
            <a:r>
              <a:rPr lang="es-ES" sz="1400" dirty="0">
                <a:solidFill>
                  <a:schemeClr val="bg1"/>
                </a:solidFill>
              </a:rPr>
              <a:t>Se aconseja adjuntar una declaración responsable firmada por el usuario final de la instalación en la que acredite que es conocedor de la existencia de una solicitud de ayuda para dicha instalación a nombre del solicitante (empresa).</a:t>
            </a:r>
          </a:p>
          <a:p>
            <a:r>
              <a:rPr lang="es-ES" sz="1800" dirty="0">
                <a:solidFill>
                  <a:schemeClr val="bg1"/>
                </a:solidFill>
              </a:rPr>
              <a:t>La ayuda que le corresponde a la empresa será del 30% del coste elegible o del 40% si la ubicación del punto de recarga vinculado fuera en un municipio de &lt; 5.000 hab.</a:t>
            </a:r>
          </a:p>
          <a:p>
            <a:pPr marL="0" indent="0">
              <a:buNone/>
            </a:pPr>
            <a:endParaRPr lang="es-ES" sz="1800" dirty="0">
              <a:solidFill>
                <a:schemeClr val="bg1"/>
              </a:solidFill>
            </a:endParaRPr>
          </a:p>
          <a:p>
            <a:pPr marL="0" indent="0">
              <a:buNone/>
            </a:pPr>
            <a:endParaRPr lang="es-ES" sz="1800" dirty="0">
              <a:solidFill>
                <a:schemeClr val="bg1"/>
              </a:solidFill>
            </a:endParaRP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1"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0568" y="1953896"/>
            <a:ext cx="1075808" cy="2998659"/>
          </a:xfrm>
          <a:prstGeom prst="rect">
            <a:avLst/>
          </a:prstGeom>
        </p:spPr>
      </p:pic>
    </p:spTree>
    <p:extLst>
      <p:ext uri="{BB962C8B-B14F-4D97-AF65-F5344CB8AC3E}">
        <p14:creationId xmlns:p14="http://schemas.microsoft.com/office/powerpoint/2010/main" val="3910342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3"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pic>
        <p:nvPicPr>
          <p:cNvPr id="11" name="Imagen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sp>
        <p:nvSpPr>
          <p:cNvPr id="1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907414" cy="4506362"/>
          </a:xfrm>
          <a:prstGeom prst="rect">
            <a:avLst/>
          </a:prstGeom>
          <a:noFill/>
        </p:spPr>
        <p:txBody>
          <a:bodyPr wrap="square" rtlCol="0">
            <a:spAutoFit/>
          </a:bodyPr>
          <a:lstStyle/>
          <a:p>
            <a:pPr marL="0" indent="0" algn="just">
              <a:buNone/>
            </a:pPr>
            <a:endParaRPr lang="es-ES" sz="2000" dirty="0">
              <a:solidFill>
                <a:schemeClr val="bg1"/>
              </a:solidFill>
            </a:endParaRPr>
          </a:p>
          <a:p>
            <a:pPr marL="0" indent="0">
              <a:buNone/>
            </a:pPr>
            <a:r>
              <a:rPr lang="es-ES" sz="2000" b="1" dirty="0">
                <a:solidFill>
                  <a:schemeClr val="bg1"/>
                </a:solidFill>
              </a:rPr>
              <a:t>Enlaces de interés</a:t>
            </a:r>
          </a:p>
          <a:p>
            <a:pPr marL="0" indent="0">
              <a:buNone/>
            </a:pPr>
            <a:endParaRPr lang="es-ES" sz="2000" b="1" dirty="0">
              <a:solidFill>
                <a:schemeClr val="bg1"/>
              </a:solidFill>
            </a:endParaRPr>
          </a:p>
          <a:p>
            <a:r>
              <a:rPr lang="es-ES" sz="2000" dirty="0">
                <a:solidFill>
                  <a:schemeClr val="bg1"/>
                </a:solidFill>
              </a:rPr>
              <a:t>Página web IDAE MOVES III (Preguntas frecuentes, información convocatorias, seguimiento) </a:t>
            </a:r>
          </a:p>
          <a:p>
            <a:pPr marL="0" indent="0">
              <a:buNone/>
            </a:pPr>
            <a:endParaRPr lang="es-ES" sz="2000" dirty="0">
              <a:solidFill>
                <a:schemeClr val="bg1"/>
              </a:solidFill>
            </a:endParaRPr>
          </a:p>
          <a:p>
            <a:pPr lvl="2"/>
            <a:r>
              <a:rPr lang="es-ES" dirty="0">
                <a:solidFill>
                  <a:schemeClr val="bg1"/>
                </a:solidFill>
              </a:rPr>
              <a:t>Acceso directo en  https://bit.ly/3tnKoch </a:t>
            </a:r>
          </a:p>
          <a:p>
            <a:endParaRPr lang="es-ES" sz="2000" dirty="0">
              <a:solidFill>
                <a:schemeClr val="bg1"/>
              </a:solidFill>
            </a:endParaRPr>
          </a:p>
          <a:p>
            <a:r>
              <a:rPr lang="es-ES" sz="2000" dirty="0">
                <a:solidFill>
                  <a:schemeClr val="bg1"/>
                </a:solidFill>
              </a:rPr>
              <a:t>Consultas a través de  Servicio de información a </a:t>
            </a:r>
            <a:r>
              <a:rPr lang="es-ES" sz="2000">
                <a:solidFill>
                  <a:schemeClr val="bg1"/>
                </a:solidFill>
              </a:rPr>
              <a:t>la ciudadanía </a:t>
            </a:r>
            <a:r>
              <a:rPr lang="es-ES" sz="2000" dirty="0">
                <a:solidFill>
                  <a:schemeClr val="bg1"/>
                </a:solidFill>
              </a:rPr>
              <a:t>del IDAE, SICER</a:t>
            </a:r>
          </a:p>
          <a:p>
            <a:endParaRPr lang="es-ES" sz="2000" dirty="0">
              <a:solidFill>
                <a:schemeClr val="bg1"/>
              </a:solidFill>
            </a:endParaRPr>
          </a:p>
          <a:p>
            <a:pPr marL="914400" lvl="2" indent="0">
              <a:buNone/>
            </a:pPr>
            <a:r>
              <a:rPr lang="pt-BR" dirty="0">
                <a:solidFill>
                  <a:schemeClr val="bg1"/>
                </a:solidFill>
              </a:rPr>
              <a:t>Teléfono: 913 146 673 (de 10:00h a 14:00h, L-V) </a:t>
            </a:r>
          </a:p>
          <a:p>
            <a:pPr marL="914400" lvl="2" indent="0">
              <a:buNone/>
            </a:pPr>
            <a:r>
              <a:rPr lang="pt-BR" dirty="0">
                <a:solidFill>
                  <a:schemeClr val="bg1"/>
                </a:solidFill>
              </a:rPr>
              <a:t>Correo electrónico: ciudadano@idae.es</a:t>
            </a:r>
            <a:endParaRPr lang="es-ES" dirty="0">
              <a:solidFill>
                <a:schemeClr val="bg1"/>
              </a:solidFill>
            </a:endParaRPr>
          </a:p>
        </p:txBody>
      </p:sp>
    </p:spTree>
    <p:extLst>
      <p:ext uri="{BB962C8B-B14F-4D97-AF65-F5344CB8AC3E}">
        <p14:creationId xmlns:p14="http://schemas.microsoft.com/office/powerpoint/2010/main" val="3947566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1EBB866E-EDBF-514B-AD40-B0713574ECDB}"/>
              </a:ext>
            </a:extLst>
          </p:cNvPr>
          <p:cNvSpPr/>
          <p:nvPr/>
        </p:nvSpPr>
        <p:spPr>
          <a:xfrm>
            <a:off x="0" y="5073908"/>
            <a:ext cx="12192000" cy="13268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pSp>
        <p:nvGrpSpPr>
          <p:cNvPr id="2" name="Grupo 1"/>
          <p:cNvGrpSpPr/>
          <p:nvPr/>
        </p:nvGrpSpPr>
        <p:grpSpPr>
          <a:xfrm>
            <a:off x="3489963" y="5210675"/>
            <a:ext cx="4489312" cy="541239"/>
            <a:chOff x="2289813" y="5249960"/>
            <a:chExt cx="4489312" cy="541239"/>
          </a:xfrm>
        </p:grpSpPr>
        <p:pic>
          <p:nvPicPr>
            <p:cNvPr id="13" name="Imagen 12">
              <a:extLst>
                <a:ext uri="{FF2B5EF4-FFF2-40B4-BE49-F238E27FC236}">
                  <a16:creationId xmlns:a16="http://schemas.microsoft.com/office/drawing/2014/main" id="{5F8E3158-29B9-5847-B021-585EE47816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9813" y="5249960"/>
              <a:ext cx="3208990" cy="541239"/>
            </a:xfrm>
            <a:prstGeom prst="rect">
              <a:avLst/>
            </a:prstGeom>
          </p:spPr>
        </p:pic>
        <p:pic>
          <p:nvPicPr>
            <p:cNvPr id="10" name="Imagen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5249960"/>
              <a:ext cx="683125" cy="541239"/>
            </a:xfrm>
            <a:prstGeom prst="rect">
              <a:avLst/>
            </a:prstGeom>
          </p:spPr>
        </p:pic>
      </p:grpSp>
      <p:sp>
        <p:nvSpPr>
          <p:cNvPr id="4" name="CuadroTexto 3"/>
          <p:cNvSpPr txBox="1"/>
          <p:nvPr/>
        </p:nvSpPr>
        <p:spPr>
          <a:xfrm>
            <a:off x="1095375" y="5888681"/>
            <a:ext cx="9372600" cy="369332"/>
          </a:xfrm>
          <a:prstGeom prst="rect">
            <a:avLst/>
          </a:prstGeom>
          <a:noFill/>
        </p:spPr>
        <p:txBody>
          <a:bodyPr wrap="square" rtlCol="0">
            <a:spAutoFit/>
          </a:bodyPr>
          <a:lstStyle/>
          <a:p>
            <a:pPr algn="ctr"/>
            <a:r>
              <a:rPr lang="es-ES" dirty="0"/>
              <a:t>Financiado por la Unión Europea - NextGenerationEU</a:t>
            </a:r>
          </a:p>
        </p:txBody>
      </p:sp>
      <p:pic>
        <p:nvPicPr>
          <p:cNvPr id="6" name="Imagen 5"/>
          <p:cNvPicPr>
            <a:picLocks noChangeAspect="1"/>
          </p:cNvPicPr>
          <p:nvPr/>
        </p:nvPicPr>
        <p:blipFill rotWithShape="1">
          <a:blip r:embed="rId4" cstate="print">
            <a:extLst>
              <a:ext uri="{28A0092B-C50C-407E-A947-70E740481C1C}">
                <a14:useLocalDpi xmlns:a14="http://schemas.microsoft.com/office/drawing/2010/main" val="0"/>
              </a:ext>
            </a:extLst>
          </a:blip>
          <a:srcRect l="31239" t="22639" r="23282" b="22778"/>
          <a:stretch/>
        </p:blipFill>
        <p:spPr>
          <a:xfrm>
            <a:off x="3489963" y="542925"/>
            <a:ext cx="4410075" cy="3743326"/>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65121" y="5073908"/>
            <a:ext cx="2358920" cy="1326892"/>
          </a:xfrm>
          <a:prstGeom prst="rect">
            <a:avLst/>
          </a:prstGeom>
        </p:spPr>
      </p:pic>
      <p:pic>
        <p:nvPicPr>
          <p:cNvPr id="3" name="Imagen 2"/>
          <p:cNvPicPr>
            <a:picLocks noChangeAspect="1"/>
          </p:cNvPicPr>
          <p:nvPr/>
        </p:nvPicPr>
        <p:blipFill rotWithShape="1">
          <a:blip r:embed="rId6">
            <a:extLst>
              <a:ext uri="{28A0092B-C50C-407E-A947-70E740481C1C}">
                <a14:useLocalDpi xmlns:a14="http://schemas.microsoft.com/office/drawing/2010/main" val="0"/>
              </a:ext>
            </a:extLst>
          </a:blip>
          <a:srcRect b="16251"/>
          <a:stretch/>
        </p:blipFill>
        <p:spPr>
          <a:xfrm>
            <a:off x="1095375" y="-5613"/>
            <a:ext cx="11096625" cy="5081551"/>
          </a:xfrm>
          <a:prstGeom prst="rect">
            <a:avLst/>
          </a:prstGeom>
        </p:spPr>
      </p:pic>
      <p:pic>
        <p:nvPicPr>
          <p:cNvPr id="9" name="Imagen 8"/>
          <p:cNvPicPr>
            <a:picLocks noChangeAspect="1"/>
          </p:cNvPicPr>
          <p:nvPr/>
        </p:nvPicPr>
        <p:blipFill rotWithShape="1">
          <a:blip r:embed="rId6">
            <a:extLst>
              <a:ext uri="{28A0092B-C50C-407E-A947-70E740481C1C}">
                <a14:useLocalDpi xmlns:a14="http://schemas.microsoft.com/office/drawing/2010/main" val="0"/>
              </a:ext>
            </a:extLst>
          </a:blip>
          <a:srcRect r="80646" b="16251"/>
          <a:stretch/>
        </p:blipFill>
        <p:spPr>
          <a:xfrm>
            <a:off x="0" y="1"/>
            <a:ext cx="2086947" cy="5073908"/>
          </a:xfrm>
          <a:prstGeom prst="rect">
            <a:avLst/>
          </a:prstGeom>
        </p:spPr>
      </p:pic>
    </p:spTree>
    <p:extLst>
      <p:ext uri="{BB962C8B-B14F-4D97-AF65-F5344CB8AC3E}">
        <p14:creationId xmlns:p14="http://schemas.microsoft.com/office/powerpoint/2010/main" val="1630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108576" y="553384"/>
            <a:ext cx="5230906" cy="7198192"/>
          </a:xfrm>
          <a:prstGeom prst="rect">
            <a:avLst/>
          </a:prstGeom>
        </p:spPr>
      </p:pic>
      <p:sp>
        <p:nvSpPr>
          <p:cNvPr id="2"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4" y="1400550"/>
            <a:ext cx="9710379" cy="3860544"/>
          </a:xfrm>
          <a:prstGeom prst="rect">
            <a:avLst/>
          </a:prstGeom>
          <a:noFill/>
        </p:spPr>
        <p:txBody>
          <a:bodyPr wrap="square" rtlCol="0">
            <a:spAutoFit/>
          </a:bodyPr>
          <a:lstStyle/>
          <a:p>
            <a:pPr marL="0" indent="0" algn="just">
              <a:buNone/>
            </a:pPr>
            <a:endParaRPr lang="es-ES" sz="1800" dirty="0">
              <a:solidFill>
                <a:schemeClr val="bg1"/>
              </a:solidFill>
            </a:endParaRPr>
          </a:p>
          <a:p>
            <a:pPr marL="0" indent="0" algn="just">
              <a:buNone/>
            </a:pPr>
            <a:r>
              <a:rPr lang="es-ES" sz="1800" b="1" dirty="0">
                <a:solidFill>
                  <a:schemeClr val="bg1"/>
                </a:solidFill>
              </a:rPr>
              <a:t>¿Qué es el programa MOVES III?</a:t>
            </a:r>
          </a:p>
          <a:p>
            <a:pPr algn="just"/>
            <a:r>
              <a:rPr lang="es-ES" sz="1800" dirty="0">
                <a:solidFill>
                  <a:schemeClr val="bg1"/>
                </a:solidFill>
              </a:rPr>
              <a:t>Es un programa de incentivos a la compra de vehículos eléctricos y a la instalación de puntos de recarga</a:t>
            </a:r>
          </a:p>
          <a:p>
            <a:pPr marL="0" indent="0" algn="just">
              <a:buNone/>
            </a:pPr>
            <a:r>
              <a:rPr lang="es-ES" sz="1800" b="1" dirty="0">
                <a:solidFill>
                  <a:schemeClr val="bg1"/>
                </a:solidFill>
              </a:rPr>
              <a:t>¿Cuál es su presupuesto?</a:t>
            </a:r>
          </a:p>
          <a:p>
            <a:pPr algn="just"/>
            <a:r>
              <a:rPr lang="es-ES" sz="1800" dirty="0">
                <a:solidFill>
                  <a:schemeClr val="bg1"/>
                </a:solidFill>
              </a:rPr>
              <a:t>El programa cuenta con un presupuesto inicial de 400M€, con posibilidad de ampliarse en los próximos años en caso de existir suficiente demanda hasta 800M€</a:t>
            </a:r>
          </a:p>
          <a:p>
            <a:pPr marL="0" indent="0" algn="just">
              <a:buNone/>
            </a:pPr>
            <a:r>
              <a:rPr lang="es-ES" sz="1800" b="1" dirty="0">
                <a:solidFill>
                  <a:schemeClr val="bg1"/>
                </a:solidFill>
              </a:rPr>
              <a:t>¿Dónde puedo encontrar información más detallada?</a:t>
            </a:r>
          </a:p>
          <a:p>
            <a:pPr algn="just"/>
            <a:r>
              <a:rPr lang="es-ES" sz="1800" dirty="0">
                <a:solidFill>
                  <a:schemeClr val="bg1"/>
                </a:solidFill>
              </a:rPr>
              <a:t>En la página web MOVES III del IDAE: MOVES III. Acceso directo en https</a:t>
            </a:r>
            <a:r>
              <a:rPr lang="es-ES" sz="1800">
                <a:solidFill>
                  <a:schemeClr val="bg1"/>
                </a:solidFill>
              </a:rPr>
              <a:t>://bit.ly/3tnKoch </a:t>
            </a:r>
            <a:endParaRPr lang="es-ES" sz="1800" dirty="0">
              <a:solidFill>
                <a:schemeClr val="bg1"/>
              </a:solidFill>
            </a:endParaRPr>
          </a:p>
          <a:p>
            <a:pPr marL="0" indent="0" algn="just">
              <a:buNone/>
            </a:pPr>
            <a:r>
              <a:rPr lang="es-ES" sz="1800" b="1" dirty="0">
                <a:solidFill>
                  <a:schemeClr val="bg1"/>
                </a:solidFill>
              </a:rPr>
              <a:t>¿Quién gestiona las ayudas?</a:t>
            </a:r>
          </a:p>
          <a:p>
            <a:pPr algn="just"/>
            <a:r>
              <a:rPr lang="es-ES" sz="1800" dirty="0">
                <a:solidFill>
                  <a:schemeClr val="bg1"/>
                </a:solidFill>
              </a:rPr>
              <a:t>IDAE coordina el programa y cada CCAA publica y gestiona sus convocatorias de ayuda MOVES III</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0490" y="30200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pic>
        <p:nvPicPr>
          <p:cNvPr id="16" name="Imagen 1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2725920"/>
            <a:ext cx="327948" cy="341903"/>
          </a:xfrm>
          <a:prstGeom prst="rect">
            <a:avLst/>
          </a:prstGeom>
        </p:spPr>
      </p:pic>
      <p:pic>
        <p:nvPicPr>
          <p:cNvPr id="17" name="Imagen 16">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967" y="3769189"/>
            <a:ext cx="327948" cy="341903"/>
          </a:xfrm>
          <a:prstGeom prst="rect">
            <a:avLst/>
          </a:prstGeom>
        </p:spPr>
      </p:pic>
      <p:pic>
        <p:nvPicPr>
          <p:cNvPr id="18" name="Imagen 17">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4493487"/>
            <a:ext cx="327948" cy="341903"/>
          </a:xfrm>
          <a:prstGeom prst="rect">
            <a:avLst/>
          </a:prstGeom>
        </p:spPr>
      </p:pic>
      <p:pic>
        <p:nvPicPr>
          <p:cNvPr id="15" name="Imagen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6047" y="2918792"/>
            <a:ext cx="855506" cy="2384600"/>
          </a:xfrm>
          <a:prstGeom prst="rect">
            <a:avLst/>
          </a:prstGeom>
        </p:spPr>
      </p:pic>
    </p:spTree>
    <p:extLst>
      <p:ext uri="{BB962C8B-B14F-4D97-AF65-F5344CB8AC3E}">
        <p14:creationId xmlns:p14="http://schemas.microsoft.com/office/powerpoint/2010/main" val="334606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77167" y="1224710"/>
            <a:ext cx="9243591" cy="5763116"/>
          </a:xfrm>
          <a:prstGeom prst="rect">
            <a:avLst/>
          </a:prstGeom>
          <a:noFill/>
        </p:spPr>
        <p:txBody>
          <a:bodyPr wrap="square" rtlCol="0">
            <a:spAutoFit/>
          </a:bodyPr>
          <a:lstStyle/>
          <a:p>
            <a:pPr marL="0" indent="0" algn="just">
              <a:buNone/>
            </a:pPr>
            <a:endParaRPr lang="es-ES" sz="1800" dirty="0">
              <a:solidFill>
                <a:schemeClr val="bg1"/>
              </a:solidFill>
            </a:endParaRPr>
          </a:p>
          <a:p>
            <a:pPr marL="0" indent="0" algn="just">
              <a:buNone/>
            </a:pPr>
            <a:r>
              <a:rPr lang="es-ES" sz="1800" b="1" dirty="0">
                <a:solidFill>
                  <a:schemeClr val="bg1"/>
                </a:solidFill>
              </a:rPr>
              <a:t>¿Cómo puedo  instalar un punto de recarga?</a:t>
            </a:r>
          </a:p>
          <a:p>
            <a:pPr marL="0" indent="0" algn="just">
              <a:buNone/>
            </a:pPr>
            <a:r>
              <a:rPr lang="es-ES" sz="1800" dirty="0">
                <a:solidFill>
                  <a:schemeClr val="bg1"/>
                </a:solidFill>
              </a:rPr>
              <a:t>Puedo pedir ayuda si quiero instalar un punto de recarga de cualquier potencia destinado a los siguientes usos:</a:t>
            </a:r>
          </a:p>
          <a:p>
            <a:pPr marL="0" indent="0" algn="just">
              <a:buNone/>
            </a:pPr>
            <a:endParaRPr lang="es-ES" sz="1600" dirty="0">
              <a:solidFill>
                <a:schemeClr val="bg1"/>
              </a:solidFill>
            </a:endParaRPr>
          </a:p>
          <a:p>
            <a:pPr lvl="1" algn="just"/>
            <a:r>
              <a:rPr lang="es-ES" sz="1800" dirty="0">
                <a:solidFill>
                  <a:schemeClr val="bg1"/>
                </a:solidFill>
              </a:rPr>
              <a:t>Preinstalación en una comunidad de propietarios.</a:t>
            </a:r>
          </a:p>
          <a:p>
            <a:pPr lvl="1" algn="just"/>
            <a:r>
              <a:rPr lang="es-ES" sz="1800" dirty="0">
                <a:solidFill>
                  <a:schemeClr val="bg1"/>
                </a:solidFill>
              </a:rPr>
              <a:t>Uso privado en sector residencial, incluidas las viviendas unifamiliares.</a:t>
            </a:r>
          </a:p>
          <a:p>
            <a:pPr lvl="1" algn="just"/>
            <a:r>
              <a:rPr lang="es-ES" sz="1800" dirty="0">
                <a:solidFill>
                  <a:schemeClr val="bg1"/>
                </a:solidFill>
              </a:rPr>
              <a:t>Uso público en sector no residencial (aparcamientos públicos, hoteles, centros comerciales, universidades, hospitales, polígonos industriales, centros deportivos, etc.). </a:t>
            </a:r>
            <a:r>
              <a:rPr lang="es-ES" sz="1800" dirty="0">
                <a:solidFill>
                  <a:srgbClr val="FF0000"/>
                </a:solidFill>
              </a:rPr>
              <a:t>Los puntos de potencia ≤ 22 kW solicitados por empresas, deberán estar dotados de funcionalidades de recarga inteligente.</a:t>
            </a:r>
          </a:p>
          <a:p>
            <a:pPr lvl="1" algn="just"/>
            <a:r>
              <a:rPr lang="es-ES" sz="1800" dirty="0">
                <a:solidFill>
                  <a:schemeClr val="bg1"/>
                </a:solidFill>
              </a:rPr>
              <a:t>Uso privado en zonas de estacionamiento de empresas privadas y públicas, para dar servicio a su propia flota. </a:t>
            </a:r>
          </a:p>
          <a:p>
            <a:pPr lvl="1" algn="just"/>
            <a:r>
              <a:rPr lang="es-ES" sz="1800" dirty="0">
                <a:solidFill>
                  <a:schemeClr val="bg1"/>
                </a:solidFill>
              </a:rPr>
              <a:t>Uso público en zonas de estacionamiento de empresas privadas y públicas, para dar servicio a sus trabajadores y clientes.</a:t>
            </a:r>
          </a:p>
          <a:p>
            <a:pPr lvl="1" algn="just"/>
            <a:r>
              <a:rPr lang="es-ES" sz="1800" dirty="0">
                <a:solidFill>
                  <a:schemeClr val="bg1"/>
                </a:solidFill>
              </a:rPr>
              <a:t>Uso público en vía pública, ejes viarios urbanos e interurbanos.</a:t>
            </a:r>
          </a:p>
          <a:p>
            <a:pPr lvl="1" algn="just"/>
            <a:r>
              <a:rPr lang="es-ES" sz="1800" dirty="0">
                <a:solidFill>
                  <a:schemeClr val="bg1"/>
                </a:solidFill>
              </a:rPr>
              <a:t>Uso público en red de carreteras, siendo de especial interés la infraestructura de recarga en estaciones de servicio y gasolineras.</a:t>
            </a:r>
          </a:p>
          <a:p>
            <a:pPr algn="just"/>
            <a:endParaRPr lang="es-ES" sz="1800" b="1" dirty="0">
              <a:solidFill>
                <a:schemeClr val="bg1"/>
              </a:solidFill>
            </a:endParaRP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9"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spTree>
    <p:extLst>
      <p:ext uri="{BB962C8B-B14F-4D97-AF65-F5344CB8AC3E}">
        <p14:creationId xmlns:p14="http://schemas.microsoft.com/office/powerpoint/2010/main" val="30801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090647" cy="719171"/>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¿Qué ayuda puedo recibir? </a:t>
            </a:r>
            <a:r>
              <a:rPr lang="es-ES" sz="1800" b="1" dirty="0">
                <a:solidFill>
                  <a:srgbClr val="FF0000"/>
                </a:solidFill>
              </a:rPr>
              <a:t>(Resoluciones de concesión hasta el 31/12/2023)</a:t>
            </a:r>
            <a:r>
              <a:rPr lang="es-ES" sz="1800" b="1" dirty="0">
                <a:solidFill>
                  <a:schemeClr val="bg1"/>
                </a:solidFill>
              </a:rPr>
              <a:t> </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3" name="CuadroTexto 12"/>
          <p:cNvSpPr txBox="1"/>
          <p:nvPr/>
        </p:nvSpPr>
        <p:spPr>
          <a:xfrm>
            <a:off x="927224" y="6020212"/>
            <a:ext cx="3229909" cy="523220"/>
          </a:xfrm>
          <a:prstGeom prst="rect">
            <a:avLst/>
          </a:prstGeom>
          <a:noFill/>
        </p:spPr>
        <p:txBody>
          <a:bodyPr wrap="square" rtlCol="0">
            <a:spAutoFit/>
          </a:bodyPr>
          <a:lstStyle/>
          <a:p>
            <a:r>
              <a:rPr lang="es-ES" sz="1400" i="1" dirty="0">
                <a:solidFill>
                  <a:schemeClr val="bg1"/>
                </a:solidFill>
              </a:rPr>
              <a:t>* Según último Padrón por el INE</a:t>
            </a:r>
          </a:p>
          <a:p>
            <a:r>
              <a:rPr lang="es-ES" sz="1400" i="1" dirty="0">
                <a:solidFill>
                  <a:schemeClr val="bg1"/>
                </a:solidFill>
              </a:rPr>
              <a:t>** Potencia (P) es del punto de recarga</a:t>
            </a:r>
          </a:p>
        </p:txBody>
      </p:sp>
      <p:sp>
        <p:nvSpPr>
          <p:cNvPr id="14"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graphicFrame>
        <p:nvGraphicFramePr>
          <p:cNvPr id="15" name="Tabla 14"/>
          <p:cNvGraphicFramePr>
            <a:graphicFrameLocks noGrp="1"/>
          </p:cNvGraphicFramePr>
          <p:nvPr>
            <p:extLst>
              <p:ext uri="{D42A27DB-BD31-4B8C-83A1-F6EECF244321}">
                <p14:modId xmlns:p14="http://schemas.microsoft.com/office/powerpoint/2010/main" val="2194356742"/>
              </p:ext>
            </p:extLst>
          </p:nvPr>
        </p:nvGraphicFramePr>
        <p:xfrm>
          <a:off x="564776" y="2268559"/>
          <a:ext cx="9216000" cy="3692906"/>
        </p:xfrm>
        <a:graphic>
          <a:graphicData uri="http://schemas.openxmlformats.org/drawingml/2006/table">
            <a:tbl>
              <a:tblPr firstRow="1" firstCol="1" bandRow="1">
                <a:tableStyleId>{7DF18680-E054-41AD-8BC1-D1AEF772440D}</a:tableStyleId>
              </a:tblPr>
              <a:tblGrid>
                <a:gridCol w="3933333">
                  <a:extLst>
                    <a:ext uri="{9D8B030D-6E8A-4147-A177-3AD203B41FA5}">
                      <a16:colId xmlns:a16="http://schemas.microsoft.com/office/drawing/2014/main" val="1620629983"/>
                    </a:ext>
                  </a:extLst>
                </a:gridCol>
                <a:gridCol w="2571320">
                  <a:extLst>
                    <a:ext uri="{9D8B030D-6E8A-4147-A177-3AD203B41FA5}">
                      <a16:colId xmlns:a16="http://schemas.microsoft.com/office/drawing/2014/main" val="4001173542"/>
                    </a:ext>
                  </a:extLst>
                </a:gridCol>
                <a:gridCol w="2711347">
                  <a:extLst>
                    <a:ext uri="{9D8B030D-6E8A-4147-A177-3AD203B41FA5}">
                      <a16:colId xmlns:a16="http://schemas.microsoft.com/office/drawing/2014/main" val="4256100019"/>
                    </a:ext>
                  </a:extLst>
                </a:gridCol>
              </a:tblGrid>
              <a:tr h="197463">
                <a:tc rowSpan="2">
                  <a:txBody>
                    <a:bodyPr/>
                    <a:lstStyle/>
                    <a:p>
                      <a:pPr algn="l">
                        <a:lnSpc>
                          <a:spcPct val="115000"/>
                        </a:lnSpc>
                        <a:spcAft>
                          <a:spcPts val="0"/>
                        </a:spcAft>
                      </a:pP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gridSpan="2">
                  <a:txBody>
                    <a:bodyPr/>
                    <a:lstStyle/>
                    <a:p>
                      <a:pPr algn="ctr">
                        <a:lnSpc>
                          <a:spcPct val="115000"/>
                        </a:lnSpc>
                        <a:spcAft>
                          <a:spcPts val="0"/>
                        </a:spcAft>
                      </a:pPr>
                      <a:r>
                        <a:rPr lang="es-ES" sz="1800" dirty="0">
                          <a:solidFill>
                            <a:schemeClr val="bg1"/>
                          </a:solidFill>
                          <a:effectLst/>
                          <a:latin typeface="+mn-lt"/>
                        </a:rPr>
                        <a:t>Ayuda (% coste subvencionable)</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s-ES"/>
                    </a:p>
                  </a:txBody>
                  <a:tcPr/>
                </a:tc>
                <a:extLst>
                  <a:ext uri="{0D108BD9-81ED-4DB2-BD59-A6C34878D82A}">
                    <a16:rowId xmlns:a16="http://schemas.microsoft.com/office/drawing/2014/main" val="1481185193"/>
                  </a:ext>
                </a:extLst>
              </a:tr>
              <a:tr h="197463">
                <a:tc vMerge="1">
                  <a:txBody>
                    <a:bodyPr/>
                    <a:lstStyle/>
                    <a:p>
                      <a:endParaRPr lang="es-ES"/>
                    </a:p>
                  </a:txBody>
                  <a:tcPr/>
                </a:tc>
                <a:tc>
                  <a:txBody>
                    <a:bodyPr/>
                    <a:lstStyle/>
                    <a:p>
                      <a:pPr algn="ctr">
                        <a:lnSpc>
                          <a:spcPct val="115000"/>
                        </a:lnSpc>
                        <a:spcAft>
                          <a:spcPts val="0"/>
                        </a:spcAft>
                      </a:pPr>
                      <a:r>
                        <a:rPr lang="es-ES" sz="1800" b="1" dirty="0">
                          <a:solidFill>
                            <a:schemeClr val="bg1"/>
                          </a:solidFill>
                          <a:effectLst/>
                          <a:latin typeface="+mn-lt"/>
                        </a:rPr>
                        <a:t>Localización general</a:t>
                      </a:r>
                      <a:endParaRPr lang="es-ES" sz="18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b="1" dirty="0">
                          <a:solidFill>
                            <a:schemeClr val="bg1"/>
                          </a:solidFill>
                          <a:effectLst/>
                          <a:latin typeface="+mn-lt"/>
                        </a:rPr>
                        <a:t>Municipios &lt;5.000 hab.*</a:t>
                      </a:r>
                      <a:endParaRPr lang="es-ES" sz="18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310704139"/>
                  </a:ext>
                </a:extLst>
              </a:tr>
              <a:tr h="315873">
                <a:tc>
                  <a:txBody>
                    <a:bodyPr/>
                    <a:lstStyle/>
                    <a:p>
                      <a:pPr algn="l">
                        <a:lnSpc>
                          <a:spcPct val="115000"/>
                        </a:lnSpc>
                        <a:spcAft>
                          <a:spcPts val="0"/>
                        </a:spcAft>
                      </a:pPr>
                      <a:r>
                        <a:rPr lang="es-ES" sz="1800" dirty="0">
                          <a:solidFill>
                            <a:schemeClr val="bg1"/>
                          </a:solidFill>
                          <a:effectLst/>
                          <a:latin typeface="+mn-lt"/>
                        </a:rPr>
                        <a:t>Particulares, autónomos, comunidades</a:t>
                      </a:r>
                      <a:r>
                        <a:rPr lang="es-ES" sz="1800" baseline="0" dirty="0">
                          <a:solidFill>
                            <a:schemeClr val="bg1"/>
                          </a:solidFill>
                          <a:effectLst/>
                          <a:latin typeface="+mn-lt"/>
                        </a:rPr>
                        <a:t> propietarios, </a:t>
                      </a:r>
                      <a:r>
                        <a:rPr lang="es-ES" sz="1800" dirty="0">
                          <a:solidFill>
                            <a:schemeClr val="bg1"/>
                          </a:solidFill>
                          <a:effectLst/>
                          <a:latin typeface="+mn-lt"/>
                        </a:rPr>
                        <a:t>administración sin actividad económica </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70%</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80%</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565663802"/>
                  </a:ext>
                </a:extLst>
              </a:tr>
              <a:tr h="703534">
                <a:tc>
                  <a:txBody>
                    <a:bodyPr/>
                    <a:lstStyle/>
                    <a:p>
                      <a:pPr algn="l">
                        <a:lnSpc>
                          <a:spcPct val="115000"/>
                        </a:lnSpc>
                        <a:spcAft>
                          <a:spcPts val="0"/>
                        </a:spcAft>
                      </a:pPr>
                      <a:r>
                        <a:rPr lang="es-ES" sz="1800" dirty="0">
                          <a:solidFill>
                            <a:schemeClr val="bg1"/>
                          </a:solidFill>
                          <a:effectLst/>
                          <a:latin typeface="+mn-lt"/>
                        </a:rPr>
                        <a:t>Empresas y entes públicos con actividad económica, recarga acceso público y P ≥50kW</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35%</a:t>
                      </a:r>
                    </a:p>
                    <a:p>
                      <a:pPr algn="ctr">
                        <a:lnSpc>
                          <a:spcPct val="115000"/>
                        </a:lnSpc>
                        <a:spcAft>
                          <a:spcPts val="0"/>
                        </a:spcAft>
                      </a:pPr>
                      <a:r>
                        <a:rPr lang="es-ES" sz="1800" dirty="0">
                          <a:solidFill>
                            <a:schemeClr val="bg1"/>
                          </a:solidFill>
                          <a:effectLst/>
                          <a:latin typeface="+mn-lt"/>
                        </a:rPr>
                        <a:t>(45% Mediana empresa)</a:t>
                      </a:r>
                    </a:p>
                    <a:p>
                      <a:pPr algn="ctr">
                        <a:lnSpc>
                          <a:spcPct val="115000"/>
                        </a:lnSpc>
                        <a:spcAft>
                          <a:spcPts val="0"/>
                        </a:spcAft>
                      </a:pPr>
                      <a:r>
                        <a:rPr lang="es-ES" sz="1800" dirty="0">
                          <a:solidFill>
                            <a:schemeClr val="bg1"/>
                          </a:solidFill>
                          <a:effectLst/>
                          <a:latin typeface="+mn-lt"/>
                        </a:rPr>
                        <a:t>(55% Pequeña empresa)</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40%</a:t>
                      </a:r>
                    </a:p>
                    <a:p>
                      <a:pPr algn="ctr">
                        <a:lnSpc>
                          <a:spcPct val="115000"/>
                        </a:lnSpc>
                        <a:spcAft>
                          <a:spcPts val="0"/>
                        </a:spcAft>
                      </a:pPr>
                      <a:r>
                        <a:rPr lang="es-ES" sz="1800" dirty="0">
                          <a:solidFill>
                            <a:schemeClr val="bg1"/>
                          </a:solidFill>
                          <a:effectLst/>
                          <a:latin typeface="+mn-lt"/>
                        </a:rPr>
                        <a:t>(50% Mediana empresa)</a:t>
                      </a:r>
                    </a:p>
                    <a:p>
                      <a:pPr algn="ctr">
                        <a:lnSpc>
                          <a:spcPct val="115000"/>
                        </a:lnSpc>
                        <a:spcAft>
                          <a:spcPts val="0"/>
                        </a:spcAft>
                      </a:pPr>
                      <a:r>
                        <a:rPr lang="es-ES" sz="1800" dirty="0">
                          <a:solidFill>
                            <a:schemeClr val="bg1"/>
                          </a:solidFill>
                          <a:effectLst/>
                          <a:latin typeface="+mn-lt"/>
                        </a:rPr>
                        <a:t>(60% Pequeña empresa)</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494612727"/>
                  </a:ext>
                </a:extLst>
              </a:tr>
              <a:tr h="713669">
                <a:tc>
                  <a:txBody>
                    <a:bodyPr/>
                    <a:lstStyle/>
                    <a:p>
                      <a:pPr algn="l">
                        <a:lnSpc>
                          <a:spcPct val="115000"/>
                        </a:lnSpc>
                        <a:spcAft>
                          <a:spcPts val="0"/>
                        </a:spcAft>
                      </a:pPr>
                      <a:r>
                        <a:rPr lang="es-ES" sz="1800" dirty="0">
                          <a:solidFill>
                            <a:schemeClr val="bg1"/>
                          </a:solidFill>
                          <a:effectLst/>
                          <a:latin typeface="+mn-lt"/>
                        </a:rPr>
                        <a:t>Empresas y entes públicos  con actividad económica recarga acceso privado (cualquier potencia)</a:t>
                      </a:r>
                      <a:r>
                        <a:rPr lang="es-ES" sz="1800" baseline="0" dirty="0">
                          <a:solidFill>
                            <a:schemeClr val="bg1"/>
                          </a:solidFill>
                          <a:effectLst/>
                          <a:latin typeface="+mn-lt"/>
                        </a:rPr>
                        <a:t> </a:t>
                      </a:r>
                      <a:r>
                        <a:rPr lang="es-ES" sz="1800" dirty="0">
                          <a:solidFill>
                            <a:schemeClr val="bg1"/>
                          </a:solidFill>
                          <a:effectLst/>
                          <a:latin typeface="+mn-lt"/>
                        </a:rPr>
                        <a:t>o acceso público con P &lt;50kW</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30%</a:t>
                      </a:r>
                    </a:p>
                  </a:txBody>
                  <a:tcPr marL="68580" marR="68580" marT="0" marB="0" anchor="ctr">
                    <a:noFill/>
                  </a:tcPr>
                </a:tc>
                <a:tc>
                  <a:txBody>
                    <a:bodyPr/>
                    <a:lstStyle/>
                    <a:p>
                      <a:pPr algn="ctr">
                        <a:lnSpc>
                          <a:spcPct val="115000"/>
                        </a:lnSpc>
                        <a:spcAft>
                          <a:spcPts val="0"/>
                        </a:spcAft>
                      </a:pPr>
                      <a:r>
                        <a:rPr lang="es-ES" sz="1800" dirty="0">
                          <a:solidFill>
                            <a:schemeClr val="bg1"/>
                          </a:solidFill>
                          <a:effectLst/>
                          <a:latin typeface="+mn-lt"/>
                        </a:rPr>
                        <a:t>40%</a:t>
                      </a:r>
                    </a:p>
                  </a:txBody>
                  <a:tcPr marL="68580" marR="68580" marT="0" marB="0" anchor="ctr">
                    <a:noFill/>
                  </a:tcPr>
                </a:tc>
                <a:extLst>
                  <a:ext uri="{0D108BD9-81ED-4DB2-BD59-A6C34878D82A}">
                    <a16:rowId xmlns:a16="http://schemas.microsoft.com/office/drawing/2014/main" val="493118850"/>
                  </a:ext>
                </a:extLst>
              </a:tr>
            </a:tbl>
          </a:graphicData>
        </a:graphic>
      </p:graphicFrame>
      <p:pic>
        <p:nvPicPr>
          <p:cNvPr id="17" name="Imagen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5349" y="1757853"/>
            <a:ext cx="1075808" cy="2998659"/>
          </a:xfrm>
          <a:prstGeom prst="rect">
            <a:avLst/>
          </a:prstGeom>
        </p:spPr>
      </p:pic>
    </p:spTree>
    <p:extLst>
      <p:ext uri="{BB962C8B-B14F-4D97-AF65-F5344CB8AC3E}">
        <p14:creationId xmlns:p14="http://schemas.microsoft.com/office/powerpoint/2010/main" val="243555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112398"/>
            <a:ext cx="9425933" cy="719171"/>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¿Qué ayuda puedo recibir? </a:t>
            </a:r>
            <a:r>
              <a:rPr lang="es-ES" sz="1800" b="1" dirty="0">
                <a:solidFill>
                  <a:srgbClr val="FF0000"/>
                </a:solidFill>
              </a:rPr>
              <a:t>(Resoluciones de concesión a partir del 1/01/2024)</a:t>
            </a:r>
            <a:r>
              <a:rPr lang="es-ES" sz="1800" b="1" dirty="0">
                <a:solidFill>
                  <a:schemeClr val="bg1"/>
                </a:solidFill>
              </a:rPr>
              <a:t> </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967" y="1452348"/>
            <a:ext cx="327948" cy="341903"/>
          </a:xfrm>
          <a:prstGeom prst="rect">
            <a:avLst/>
          </a:prstGeom>
        </p:spPr>
      </p:pic>
      <p:sp>
        <p:nvSpPr>
          <p:cNvPr id="13" name="CuadroTexto 12"/>
          <p:cNvSpPr txBox="1"/>
          <p:nvPr/>
        </p:nvSpPr>
        <p:spPr>
          <a:xfrm>
            <a:off x="874738" y="6207312"/>
            <a:ext cx="3229909" cy="523220"/>
          </a:xfrm>
          <a:prstGeom prst="rect">
            <a:avLst/>
          </a:prstGeom>
          <a:noFill/>
        </p:spPr>
        <p:txBody>
          <a:bodyPr wrap="square" rtlCol="0">
            <a:spAutoFit/>
          </a:bodyPr>
          <a:lstStyle/>
          <a:p>
            <a:r>
              <a:rPr lang="es-ES" sz="1400" i="1" dirty="0">
                <a:solidFill>
                  <a:schemeClr val="bg1"/>
                </a:solidFill>
              </a:rPr>
              <a:t>* Según último Padrón por el INE</a:t>
            </a:r>
          </a:p>
          <a:p>
            <a:r>
              <a:rPr lang="es-ES" sz="1400" i="1" dirty="0">
                <a:solidFill>
                  <a:schemeClr val="bg1"/>
                </a:solidFill>
              </a:rPr>
              <a:t>** Potencia (P) es del punto de recarga</a:t>
            </a:r>
          </a:p>
        </p:txBody>
      </p:sp>
      <p:sp>
        <p:nvSpPr>
          <p:cNvPr id="14"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pic>
        <p:nvPicPr>
          <p:cNvPr id="17" name="Imagen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70695" y="456024"/>
            <a:ext cx="561338" cy="1564648"/>
          </a:xfrm>
          <a:prstGeom prst="rect">
            <a:avLst/>
          </a:prstGeom>
        </p:spPr>
      </p:pic>
      <p:graphicFrame>
        <p:nvGraphicFramePr>
          <p:cNvPr id="2" name="Tabla 1">
            <a:extLst>
              <a:ext uri="{FF2B5EF4-FFF2-40B4-BE49-F238E27FC236}">
                <a16:creationId xmlns:a16="http://schemas.microsoft.com/office/drawing/2014/main" id="{B17B5785-0F83-CFE8-677E-D47730ED3148}"/>
              </a:ext>
            </a:extLst>
          </p:cNvPr>
          <p:cNvGraphicFramePr>
            <a:graphicFrameLocks noGrp="1" noDrilldown="1" noMove="1" noResize="1"/>
          </p:cNvGraphicFramePr>
          <p:nvPr>
            <p:extLst>
              <p:ext uri="{D42A27DB-BD31-4B8C-83A1-F6EECF244321}">
                <p14:modId xmlns:p14="http://schemas.microsoft.com/office/powerpoint/2010/main" val="3901730092"/>
              </p:ext>
            </p:extLst>
          </p:nvPr>
        </p:nvGraphicFramePr>
        <p:xfrm>
          <a:off x="497240" y="2020672"/>
          <a:ext cx="10820022" cy="4186640"/>
        </p:xfrm>
        <a:graphic>
          <a:graphicData uri="http://schemas.openxmlformats.org/drawingml/2006/table">
            <a:tbl>
              <a:tblPr firstRow="1" firstCol="1" bandRow="1"/>
              <a:tblGrid>
                <a:gridCol w="5312433">
                  <a:extLst>
                    <a:ext uri="{9D8B030D-6E8A-4147-A177-3AD203B41FA5}">
                      <a16:colId xmlns:a16="http://schemas.microsoft.com/office/drawing/2014/main" val="3515242532"/>
                    </a:ext>
                  </a:extLst>
                </a:gridCol>
                <a:gridCol w="2796161">
                  <a:extLst>
                    <a:ext uri="{9D8B030D-6E8A-4147-A177-3AD203B41FA5}">
                      <a16:colId xmlns:a16="http://schemas.microsoft.com/office/drawing/2014/main" val="2164737641"/>
                    </a:ext>
                  </a:extLst>
                </a:gridCol>
                <a:gridCol w="2711428">
                  <a:extLst>
                    <a:ext uri="{9D8B030D-6E8A-4147-A177-3AD203B41FA5}">
                      <a16:colId xmlns:a16="http://schemas.microsoft.com/office/drawing/2014/main" val="564087888"/>
                    </a:ext>
                  </a:extLst>
                </a:gridCol>
              </a:tblGrid>
              <a:tr h="386838">
                <a:tc gridSpan="3">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b="1" kern="100" dirty="0">
                          <a:solidFill>
                            <a:schemeClr val="bg1"/>
                          </a:solidFill>
                          <a:effectLst/>
                          <a:latin typeface="+mn-lt"/>
                          <a:ea typeface="Calibri" panose="020F0502020204030204" pitchFamily="34" charset="0"/>
                          <a:cs typeface="Arial" panose="020B0604020202020204" pitchFamily="34" charset="0"/>
                        </a:rPr>
                        <a:t>Cuadro 2.Nuevas cuantías de ayuda cumpliendo límites del nuevo RGEC</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015101002"/>
                  </a:ext>
                </a:extLst>
              </a:tr>
              <a:tr h="163131">
                <a:tc rowSpan="2">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l">
                        <a:lnSpc>
                          <a:spcPct val="107000"/>
                        </a:lnSpc>
                      </a:pPr>
                      <a:endParaRPr lang="es-ES" sz="1800" kern="100" dirty="0">
                        <a:solidFill>
                          <a:schemeClr val="bg1"/>
                        </a:solidFill>
                        <a:effectLst/>
                        <a:latin typeface="+mn-lt"/>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b="1" kern="1200">
                          <a:solidFill>
                            <a:schemeClr val="bg1"/>
                          </a:solidFill>
                          <a:effectLst/>
                          <a:latin typeface="+mn-lt"/>
                          <a:ea typeface="Times New Roman" panose="02020603050405020304" pitchFamily="18" charset="0"/>
                          <a:cs typeface="Arial" panose="020B0604020202020204" pitchFamily="34" charset="0"/>
                        </a:rPr>
                        <a:t>Ayuda (% coste subvencionable)</a:t>
                      </a:r>
                      <a:endParaRPr lang="es-ES" sz="1800" kern="100">
                        <a:solidFill>
                          <a:schemeClr val="bg1"/>
                        </a:solidFill>
                        <a:effectLst/>
                        <a:latin typeface="+mn-lt"/>
                        <a:ea typeface="Calibri" panose="020F0502020204030204" pitchFamily="34" charset="0"/>
                        <a:cs typeface="Arial" panose="020B0604020202020204" pitchFamily="34"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ES"/>
                    </a:p>
                  </a:txBody>
                  <a:tcPr/>
                </a:tc>
                <a:extLst>
                  <a:ext uri="{0D108BD9-81ED-4DB2-BD59-A6C34878D82A}">
                    <a16:rowId xmlns:a16="http://schemas.microsoft.com/office/drawing/2014/main" val="1670681261"/>
                  </a:ext>
                </a:extLst>
              </a:tr>
              <a:tr h="163131">
                <a:tc vMerge="1">
                  <a:txBody>
                    <a:bodyPr/>
                    <a:lstStyle/>
                    <a:p>
                      <a:endParaRPr lang="es-ES"/>
                    </a:p>
                  </a:txBody>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b="1" kern="1200">
                          <a:solidFill>
                            <a:schemeClr val="bg1"/>
                          </a:solidFill>
                          <a:effectLst/>
                          <a:latin typeface="+mn-lt"/>
                          <a:ea typeface="Times New Roman" panose="02020603050405020304" pitchFamily="18" charset="0"/>
                          <a:cs typeface="Arial" panose="020B0604020202020204" pitchFamily="34" charset="0"/>
                        </a:rPr>
                        <a:t>Localización general</a:t>
                      </a:r>
                      <a:endParaRPr lang="es-ES" sz="1800" kern="10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b="1" kern="1200" dirty="0">
                          <a:solidFill>
                            <a:schemeClr val="bg1"/>
                          </a:solidFill>
                          <a:effectLst/>
                          <a:latin typeface="+mn-lt"/>
                          <a:ea typeface="Times New Roman" panose="02020603050405020304" pitchFamily="18" charset="0"/>
                          <a:cs typeface="Arial" panose="020B0604020202020204" pitchFamily="34" charset="0"/>
                        </a:rPr>
                        <a:t>Municipios &lt; 5.0000 </a:t>
                      </a:r>
                      <a:r>
                        <a:rPr lang="es-ES" sz="1800" b="1" kern="1200" dirty="0" err="1">
                          <a:solidFill>
                            <a:schemeClr val="bg1"/>
                          </a:solidFill>
                          <a:effectLst/>
                          <a:latin typeface="+mn-lt"/>
                          <a:ea typeface="Times New Roman" panose="02020603050405020304" pitchFamily="18" charset="0"/>
                          <a:cs typeface="Arial" panose="020B0604020202020204" pitchFamily="34" charset="0"/>
                        </a:rPr>
                        <a:t>hab</a:t>
                      </a:r>
                      <a:r>
                        <a:rPr lang="es-ES" sz="1800" b="1" kern="1200">
                          <a:solidFill>
                            <a:schemeClr val="bg1"/>
                          </a:solidFill>
                          <a:effectLst/>
                          <a:latin typeface="+mn-lt"/>
                          <a:ea typeface="Times New Roman" panose="02020603050405020304" pitchFamily="18" charset="0"/>
                          <a:cs typeface="Arial" panose="020B0604020202020204" pitchFamily="34" charset="0"/>
                        </a:rPr>
                        <a:t> </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996933"/>
                  </a:ext>
                </a:extLst>
              </a:tr>
              <a:tr h="746106">
                <a:tc>
                  <a:txBody>
                    <a:bodyPr/>
                    <a:lstStyle/>
                    <a:p>
                      <a:pPr algn="l">
                        <a:lnSpc>
                          <a:spcPct val="115000"/>
                        </a:lnSpc>
                        <a:spcAft>
                          <a:spcPts val="0"/>
                        </a:spcAft>
                      </a:pPr>
                      <a:r>
                        <a:rPr lang="es-ES" sz="1800" dirty="0">
                          <a:solidFill>
                            <a:schemeClr val="bg1"/>
                          </a:solidFill>
                          <a:effectLst/>
                          <a:latin typeface="+mn-lt"/>
                        </a:rPr>
                        <a:t>Particulares, autónomos, comunidades</a:t>
                      </a:r>
                      <a:r>
                        <a:rPr lang="es-ES" sz="1800" baseline="0" dirty="0">
                          <a:solidFill>
                            <a:schemeClr val="bg1"/>
                          </a:solidFill>
                          <a:effectLst/>
                          <a:latin typeface="+mn-lt"/>
                        </a:rPr>
                        <a:t> propietarios, </a:t>
                      </a:r>
                      <a:r>
                        <a:rPr lang="es-ES" sz="1800" dirty="0">
                          <a:solidFill>
                            <a:schemeClr val="bg1"/>
                          </a:solidFill>
                          <a:effectLst/>
                          <a:latin typeface="+mn-lt"/>
                        </a:rPr>
                        <a:t>administración sin actividad económica </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ES" sz="1800" dirty="0">
                          <a:solidFill>
                            <a:schemeClr val="bg1"/>
                          </a:solidFill>
                          <a:effectLst/>
                          <a:latin typeface="+mn-lt"/>
                        </a:rPr>
                        <a:t>70%</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s-ES" sz="1800" dirty="0">
                          <a:solidFill>
                            <a:schemeClr val="bg1"/>
                          </a:solidFill>
                          <a:effectLst/>
                          <a:latin typeface="+mn-lt"/>
                        </a:rPr>
                        <a:t>80%</a:t>
                      </a:r>
                      <a:endParaRPr lang="es-E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7729215"/>
                  </a:ext>
                </a:extLst>
              </a:tr>
              <a:tr h="746106">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l">
                        <a:lnSpc>
                          <a:spcPct val="100000"/>
                        </a:lnSpc>
                        <a:spcAft>
                          <a:spcPts val="0"/>
                        </a:spcAft>
                      </a:pPr>
                      <a:r>
                        <a:rPr lang="es-ES" sz="1800" b="0" kern="1200" dirty="0">
                          <a:solidFill>
                            <a:schemeClr val="bg1"/>
                          </a:solidFill>
                          <a:effectLst/>
                          <a:latin typeface="+mn-lt"/>
                          <a:ea typeface="Times New Roman" panose="02020603050405020304" pitchFamily="18" charset="0"/>
                          <a:cs typeface="Arial" panose="020B0604020202020204" pitchFamily="34" charset="0"/>
                        </a:rPr>
                        <a:t>Empresas y entes públicos con actividad económica, recarga acceso público y P ≥50kW</a:t>
                      </a:r>
                      <a:endParaRPr lang="es-ES" sz="1800" b="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20%</a:t>
                      </a:r>
                      <a:endParaRPr lang="es-ES" sz="1800" u="none"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40% mediana empresa</a:t>
                      </a:r>
                      <a:endParaRPr lang="es-ES" sz="1800" u="none"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50% Pequeña e</a:t>
                      </a:r>
                      <a:r>
                        <a:rPr lang="es-ES" sz="1800" kern="1200" dirty="0">
                          <a:solidFill>
                            <a:schemeClr val="bg1"/>
                          </a:solidFill>
                          <a:effectLst/>
                          <a:latin typeface="+mn-lt"/>
                          <a:ea typeface="Times New Roman" panose="02020603050405020304" pitchFamily="18" charset="0"/>
                          <a:cs typeface="Arial" panose="020B0604020202020204" pitchFamily="34" charset="0"/>
                        </a:rPr>
                        <a:t>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20%</a:t>
                      </a:r>
                    </a:p>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40% mediana empresa</a:t>
                      </a:r>
                    </a:p>
                    <a:p>
                      <a:pPr algn="ctr">
                        <a:lnSpc>
                          <a:spcPts val="1200"/>
                        </a:lnSpc>
                        <a:spcAft>
                          <a:spcPts val="800"/>
                        </a:spcAft>
                      </a:pPr>
                      <a:r>
                        <a:rPr lang="es-ES" sz="1800" u="none" kern="1200" dirty="0">
                          <a:solidFill>
                            <a:schemeClr val="bg1"/>
                          </a:solidFill>
                          <a:effectLst/>
                          <a:latin typeface="+mn-lt"/>
                          <a:ea typeface="Times New Roman" panose="02020603050405020304" pitchFamily="18" charset="0"/>
                          <a:cs typeface="Arial" panose="020B0604020202020204" pitchFamily="34" charset="0"/>
                        </a:rPr>
                        <a:t>50% Pequeña empresa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2173414"/>
                  </a:ext>
                </a:extLst>
              </a:tr>
              <a:tr h="645385">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l">
                        <a:lnSpc>
                          <a:spcPct val="100000"/>
                        </a:lnSpc>
                        <a:spcAft>
                          <a:spcPts val="0"/>
                        </a:spcAft>
                      </a:pPr>
                      <a:r>
                        <a:rPr lang="es-ES" sz="1800" b="0" kern="100" dirty="0">
                          <a:solidFill>
                            <a:schemeClr val="bg1"/>
                          </a:solidFill>
                          <a:effectLst/>
                          <a:latin typeface="+mn-lt"/>
                          <a:ea typeface="Calibri" panose="020F0502020204030204" pitchFamily="34" charset="0"/>
                          <a:cs typeface="Arial" panose="020B0604020202020204" pitchFamily="34" charset="0"/>
                        </a:rPr>
                        <a:t>Empresas y entes públicos con actividad económica recarga acceso privado (cualquier potencia) o acceso público con P &lt;50kW</a:t>
                      </a:r>
                    </a:p>
                    <a:p>
                      <a:pPr algn="l">
                        <a:lnSpc>
                          <a:spcPct val="100000"/>
                        </a:lnSpc>
                        <a:spcAft>
                          <a:spcPts val="0"/>
                        </a:spcAft>
                      </a:pPr>
                      <a:endParaRPr lang="es-ES" sz="1800" b="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u="sng" kern="1200" dirty="0">
                          <a:solidFill>
                            <a:schemeClr val="bg1"/>
                          </a:solidFill>
                          <a:effectLst/>
                          <a:latin typeface="+mn-lt"/>
                          <a:ea typeface="Times New Roman" panose="02020603050405020304" pitchFamily="18" charset="0"/>
                          <a:cs typeface="Arial" panose="020B0604020202020204" pitchFamily="34" charset="0"/>
                        </a:rPr>
                        <a:t>20%</a:t>
                      </a:r>
                      <a:endParaRPr lang="es-ES" sz="1800"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30% (PYME)</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u="sng" kern="1200" dirty="0">
                          <a:solidFill>
                            <a:schemeClr val="bg1"/>
                          </a:solidFill>
                          <a:effectLst/>
                          <a:latin typeface="+mn-lt"/>
                          <a:ea typeface="Times New Roman" panose="02020603050405020304" pitchFamily="18" charset="0"/>
                          <a:cs typeface="Arial" panose="020B0604020202020204" pitchFamily="34" charset="0"/>
                        </a:rPr>
                        <a:t>20%</a:t>
                      </a:r>
                      <a:endParaRPr lang="es-ES" sz="1800"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40% (PYME)</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9544712"/>
                  </a:ext>
                </a:extLst>
              </a:tr>
              <a:tr h="645385">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l">
                        <a:lnSpc>
                          <a:spcPct val="100000"/>
                        </a:lnSpc>
                        <a:spcAft>
                          <a:spcPts val="0"/>
                        </a:spcAft>
                      </a:pPr>
                      <a:r>
                        <a:rPr lang="es-ES" sz="1800" b="0" kern="100" dirty="0">
                          <a:solidFill>
                            <a:schemeClr val="bg1"/>
                          </a:solidFill>
                          <a:effectLst/>
                          <a:latin typeface="+mn-lt"/>
                          <a:ea typeface="Calibri" panose="020F0502020204030204" pitchFamily="34" charset="0"/>
                          <a:cs typeface="Arial" panose="020B0604020202020204" pitchFamily="34" charset="0"/>
                        </a:rPr>
                        <a:t>PYMES </a:t>
                      </a:r>
                      <a:r>
                        <a:rPr lang="es-ES" sz="1800" b="0" kern="100" dirty="0">
                          <a:solidFill>
                            <a:srgbClr val="FF0000"/>
                          </a:solidFill>
                          <a:effectLst/>
                          <a:latin typeface="+mn-lt"/>
                          <a:ea typeface="Calibri" panose="020F0502020204030204" pitchFamily="34" charset="0"/>
                          <a:cs typeface="Arial" panose="020B0604020202020204" pitchFamily="34" charset="0"/>
                        </a:rPr>
                        <a:t>que se acojan al Reglamento de minimis al realizar la solicitud</a:t>
                      </a:r>
                      <a:r>
                        <a:rPr lang="es-ES" sz="1800" b="0" kern="100" dirty="0">
                          <a:solidFill>
                            <a:schemeClr val="bg1"/>
                          </a:solidFill>
                          <a:effectLst/>
                          <a:latin typeface="+mn-lt"/>
                          <a:ea typeface="Calibri" panose="020F0502020204030204" pitchFamily="34" charset="0"/>
                          <a:cs typeface="Arial" panose="020B0604020202020204" pitchFamily="34" charset="0"/>
                        </a:rPr>
                        <a:t>, Recarga acceso público con P ≥ 50kW</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45% Mediana empresa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55% Pequeña empresa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Gill Sans"/>
                          <a:ea typeface="ヒラギノ角ゴ ProN W3"/>
                          <a:cs typeface="ヒラギノ角ゴ ProN W3"/>
                        </a:defRPr>
                      </a:lvl1pPr>
                      <a:lvl2pPr marL="457200" algn="l" defTabSz="914400" rtl="0" eaLnBrk="1" latinLnBrk="0" hangingPunct="1">
                        <a:defRPr sz="1800" kern="1200">
                          <a:solidFill>
                            <a:schemeClr val="tx1"/>
                          </a:solidFill>
                          <a:latin typeface="Gill Sans"/>
                          <a:ea typeface="ヒラギノ角ゴ ProN W3"/>
                          <a:cs typeface="ヒラギノ角ゴ ProN W3"/>
                        </a:defRPr>
                      </a:lvl2pPr>
                      <a:lvl3pPr marL="914400" algn="l" defTabSz="914400" rtl="0" eaLnBrk="1" latinLnBrk="0" hangingPunct="1">
                        <a:defRPr sz="1800" kern="1200">
                          <a:solidFill>
                            <a:schemeClr val="tx1"/>
                          </a:solidFill>
                          <a:latin typeface="Gill Sans"/>
                          <a:ea typeface="ヒラギノ角ゴ ProN W3"/>
                          <a:cs typeface="ヒラギノ角ゴ ProN W3"/>
                        </a:defRPr>
                      </a:lvl3pPr>
                      <a:lvl4pPr marL="1371600" algn="l" defTabSz="914400" rtl="0" eaLnBrk="1" latinLnBrk="0" hangingPunct="1">
                        <a:defRPr sz="1800" kern="1200">
                          <a:solidFill>
                            <a:schemeClr val="tx1"/>
                          </a:solidFill>
                          <a:latin typeface="Gill Sans"/>
                          <a:ea typeface="ヒラギノ角ゴ ProN W3"/>
                          <a:cs typeface="ヒラギノ角ゴ ProN W3"/>
                        </a:defRPr>
                      </a:lvl4pPr>
                      <a:lvl5pPr marL="1828800" algn="l" defTabSz="914400" rtl="0" eaLnBrk="1" latinLnBrk="0" hangingPunct="1">
                        <a:defRPr sz="1800" kern="1200">
                          <a:solidFill>
                            <a:schemeClr val="tx1"/>
                          </a:solidFill>
                          <a:latin typeface="Gill Sans"/>
                          <a:ea typeface="ヒラギノ角ゴ ProN W3"/>
                          <a:cs typeface="ヒラギノ角ゴ ProN W3"/>
                        </a:defRPr>
                      </a:lvl5pPr>
                      <a:lvl6pPr marL="2286000" algn="l" defTabSz="914400" rtl="0" eaLnBrk="1" latinLnBrk="0" hangingPunct="1">
                        <a:defRPr sz="1800" kern="1200">
                          <a:solidFill>
                            <a:schemeClr val="tx1"/>
                          </a:solidFill>
                          <a:latin typeface="Gill Sans"/>
                          <a:ea typeface="ヒラギノ角ゴ ProN W3"/>
                          <a:cs typeface="ヒラギノ角ゴ ProN W3"/>
                        </a:defRPr>
                      </a:lvl6pPr>
                      <a:lvl7pPr marL="2743200" algn="l" defTabSz="914400" rtl="0" eaLnBrk="1" latinLnBrk="0" hangingPunct="1">
                        <a:defRPr sz="1800" kern="1200">
                          <a:solidFill>
                            <a:schemeClr val="tx1"/>
                          </a:solidFill>
                          <a:latin typeface="Gill Sans"/>
                          <a:ea typeface="ヒラギノ角ゴ ProN W3"/>
                          <a:cs typeface="ヒラギノ角ゴ ProN W3"/>
                        </a:defRPr>
                      </a:lvl7pPr>
                      <a:lvl8pPr marL="3200400" algn="l" defTabSz="914400" rtl="0" eaLnBrk="1" latinLnBrk="0" hangingPunct="1">
                        <a:defRPr sz="1800" kern="1200">
                          <a:solidFill>
                            <a:schemeClr val="tx1"/>
                          </a:solidFill>
                          <a:latin typeface="Gill Sans"/>
                          <a:ea typeface="ヒラギノ角ゴ ProN W3"/>
                          <a:cs typeface="ヒラギノ角ゴ ProN W3"/>
                        </a:defRPr>
                      </a:lvl8pPr>
                      <a:lvl9pPr marL="3657600" algn="l" defTabSz="914400" rtl="0" eaLnBrk="1" latinLnBrk="0" hangingPunct="1">
                        <a:defRPr sz="1800" kern="1200">
                          <a:solidFill>
                            <a:schemeClr val="tx1"/>
                          </a:solidFill>
                          <a:latin typeface="Gill Sans"/>
                          <a:ea typeface="ヒラギノ角ゴ ProN W3"/>
                          <a:cs typeface="ヒラギノ角ゴ ProN W3"/>
                        </a:defRPr>
                      </a:lvl9pPr>
                    </a:lstStyle>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50% Mediana empresa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p>
                      <a:pPr algn="ctr">
                        <a:lnSpc>
                          <a:spcPts val="1200"/>
                        </a:lnSpc>
                        <a:spcAft>
                          <a:spcPts val="800"/>
                        </a:spcAft>
                      </a:pPr>
                      <a:r>
                        <a:rPr lang="es-ES" sz="1800" kern="1200" dirty="0">
                          <a:solidFill>
                            <a:schemeClr val="bg1"/>
                          </a:solidFill>
                          <a:effectLst/>
                          <a:latin typeface="+mn-lt"/>
                          <a:ea typeface="Times New Roman" panose="02020603050405020304" pitchFamily="18" charset="0"/>
                          <a:cs typeface="Arial" panose="020B0604020202020204" pitchFamily="34" charset="0"/>
                        </a:rPr>
                        <a:t>60% Pequeña empresa</a:t>
                      </a:r>
                      <a:endParaRPr lang="es-ES" sz="1800" kern="100" dirty="0">
                        <a:solidFill>
                          <a:schemeClr val="bg1"/>
                        </a:solidFill>
                        <a:effectLst/>
                        <a:latin typeface="+mn-lt"/>
                        <a:ea typeface="Calibri" panose="020F0502020204030204" pitchFamily="34" charset="0"/>
                        <a:cs typeface="Arial" panose="020B0604020202020204" pitchFamily="34"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066632"/>
                  </a:ext>
                </a:extLst>
              </a:tr>
            </a:tbl>
          </a:graphicData>
        </a:graphic>
      </p:graphicFrame>
    </p:spTree>
    <p:extLst>
      <p:ext uri="{BB962C8B-B14F-4D97-AF65-F5344CB8AC3E}">
        <p14:creationId xmlns:p14="http://schemas.microsoft.com/office/powerpoint/2010/main" val="122453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77167" y="1143000"/>
            <a:ext cx="11002457" cy="4857740"/>
          </a:xfrm>
          <a:prstGeom prst="rect">
            <a:avLst/>
          </a:prstGeom>
          <a:noFill/>
        </p:spPr>
        <p:txBody>
          <a:bodyPr wrap="square" rtlCol="0">
            <a:spAutoFit/>
          </a:bodyPr>
          <a:lstStyle/>
          <a:p>
            <a:pPr marL="0" indent="0" algn="just">
              <a:buNone/>
            </a:pPr>
            <a:endParaRPr lang="es-ES" sz="1800" dirty="0">
              <a:solidFill>
                <a:schemeClr val="bg1"/>
              </a:solidFill>
            </a:endParaRPr>
          </a:p>
          <a:p>
            <a:pPr marL="0" indent="0">
              <a:buNone/>
            </a:pPr>
            <a:r>
              <a:rPr lang="es-ES" sz="1800" b="1" dirty="0">
                <a:solidFill>
                  <a:schemeClr val="bg1"/>
                </a:solidFill>
              </a:rPr>
              <a:t>¿Cuál  es el límite de ayuda que puedo recibir?</a:t>
            </a:r>
          </a:p>
          <a:p>
            <a:pPr marL="0" lvl="0" indent="0">
              <a:buNone/>
            </a:pPr>
            <a:r>
              <a:rPr lang="es-ES" sz="1800" b="1" dirty="0">
                <a:solidFill>
                  <a:srgbClr val="FFFFFF"/>
                </a:solidFill>
              </a:rPr>
              <a:t>Particulares: </a:t>
            </a:r>
            <a:r>
              <a:rPr lang="es-ES" sz="1800" dirty="0">
                <a:solidFill>
                  <a:srgbClr val="FFFFFF"/>
                </a:solidFill>
              </a:rPr>
              <a:t>5.000€/expediente</a:t>
            </a:r>
          </a:p>
          <a:p>
            <a:pPr marL="0" lvl="0" indent="0">
              <a:buNone/>
            </a:pPr>
            <a:r>
              <a:rPr lang="es-ES" sz="1800" b="1" dirty="0">
                <a:solidFill>
                  <a:srgbClr val="FFFFFF"/>
                </a:solidFill>
              </a:rPr>
              <a:t>Empresas, administración, Comunidad Propietarios: </a:t>
            </a:r>
            <a:r>
              <a:rPr lang="es-ES" sz="1800" dirty="0">
                <a:solidFill>
                  <a:srgbClr val="FFFFFF"/>
                </a:solidFill>
              </a:rPr>
              <a:t>800.000€/expediente, con un máximo de 2,5 M€ por convocatoria. </a:t>
            </a:r>
            <a:r>
              <a:rPr lang="es-ES" sz="1800" dirty="0">
                <a:solidFill>
                  <a:srgbClr val="FF0000"/>
                </a:solidFill>
              </a:rPr>
              <a:t>En ningún caso la ayuda concedida a una empresa  excederá del 40 % del presupuesto total del régimen de que se trate</a:t>
            </a:r>
            <a:r>
              <a:rPr lang="es-ES" sz="1800" dirty="0">
                <a:solidFill>
                  <a:srgbClr val="FFFFFF"/>
                </a:solidFill>
              </a:rPr>
              <a:t>.</a:t>
            </a:r>
            <a:endParaRPr lang="es-ES" sz="1800" b="1" dirty="0">
              <a:solidFill>
                <a:srgbClr val="FFFFFF"/>
              </a:solidFill>
            </a:endParaRPr>
          </a:p>
          <a:p>
            <a:pPr marL="0" indent="0">
              <a:buNone/>
            </a:pPr>
            <a:r>
              <a:rPr lang="es-ES" sz="1800" b="1" dirty="0">
                <a:solidFill>
                  <a:schemeClr val="bg1"/>
                </a:solidFill>
              </a:rPr>
              <a:t>Autónomos y </a:t>
            </a:r>
            <a:r>
              <a:rPr lang="es-ES" sz="1800" b="1" dirty="0">
                <a:solidFill>
                  <a:srgbClr val="FF0000"/>
                </a:solidFill>
              </a:rPr>
              <a:t>PYMES  que se acojan al Reglamento de </a:t>
            </a:r>
            <a:r>
              <a:rPr lang="es-ES" sz="1800" b="1" i="1" dirty="0">
                <a:solidFill>
                  <a:srgbClr val="FF0000"/>
                </a:solidFill>
              </a:rPr>
              <a:t>minimis al realizar la solicitud</a:t>
            </a:r>
            <a:r>
              <a:rPr lang="es-ES" sz="1800" dirty="0">
                <a:solidFill>
                  <a:schemeClr val="bg1"/>
                </a:solidFill>
              </a:rPr>
              <a:t>: límite establecido por el reglamento de </a:t>
            </a:r>
            <a:r>
              <a:rPr lang="es-ES" sz="1800" i="1" dirty="0">
                <a:solidFill>
                  <a:schemeClr val="bg1"/>
                </a:solidFill>
              </a:rPr>
              <a:t>minimis</a:t>
            </a:r>
            <a:r>
              <a:rPr lang="es-ES" sz="1800" dirty="0">
                <a:solidFill>
                  <a:schemeClr val="bg1"/>
                </a:solidFill>
              </a:rPr>
              <a:t>. La cuantía de la subvención o ayuda acumulada que haya percibido por el concepto de minimis en el ejercicio actual y en los dos ejercicios anteriores, no podrá exceder de la cantidad de 200.000 euros.</a:t>
            </a:r>
          </a:p>
          <a:p>
            <a:pPr marL="0" indent="0">
              <a:buNone/>
            </a:pPr>
            <a:r>
              <a:rPr lang="es-ES" sz="1800" dirty="0">
                <a:solidFill>
                  <a:schemeClr val="bg1"/>
                </a:solidFill>
              </a:rPr>
              <a:t>Para el caso de autónomos  que realizan operaciones por cuenta ajena  de transporte de mercancías por carretera (epígrafe 722 del IAE), límite de 100.000 euros.</a:t>
            </a:r>
          </a:p>
          <a:p>
            <a:pPr marL="0" indent="0">
              <a:buNone/>
            </a:pPr>
            <a:r>
              <a:rPr lang="es-ES" sz="1800" b="1" dirty="0">
                <a:solidFill>
                  <a:srgbClr val="FFC000"/>
                </a:solidFill>
              </a:rPr>
              <a:t>Aviso. </a:t>
            </a:r>
            <a:r>
              <a:rPr lang="es-ES" sz="1800" dirty="0">
                <a:solidFill>
                  <a:schemeClr val="bg1"/>
                </a:solidFill>
              </a:rPr>
              <a:t>Dicho Reglamento no  permite acceder a las ayudas para la instalación de puntos de recarga a los autónomos dados de alta en las siguientes actividades:</a:t>
            </a:r>
          </a:p>
          <a:p>
            <a:r>
              <a:rPr lang="es-ES" sz="1800" dirty="0">
                <a:solidFill>
                  <a:schemeClr val="bg1"/>
                </a:solidFill>
              </a:rPr>
              <a:t>Producción, transformación y comercialización de productos de la pesca y de la acuicultura;</a:t>
            </a:r>
          </a:p>
          <a:p>
            <a:r>
              <a:rPr lang="es-ES" sz="1800" dirty="0">
                <a:solidFill>
                  <a:schemeClr val="bg1"/>
                </a:solidFill>
              </a:rPr>
              <a:t>Producción primaria de productos agrícolas;</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3911" y="1459782"/>
            <a:ext cx="327948" cy="341903"/>
          </a:xfrm>
          <a:prstGeom prst="rect">
            <a:avLst/>
          </a:prstGeom>
        </p:spPr>
      </p:pic>
      <p:sp>
        <p:nvSpPr>
          <p:cNvPr id="15"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Tree>
    <p:extLst>
      <p:ext uri="{BB962C8B-B14F-4D97-AF65-F5344CB8AC3E}">
        <p14:creationId xmlns:p14="http://schemas.microsoft.com/office/powerpoint/2010/main" val="1684200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807279" y="870673"/>
            <a:ext cx="10997625" cy="5968813"/>
          </a:xfrm>
          <a:prstGeom prst="rect">
            <a:avLst/>
          </a:prstGeom>
          <a:noFill/>
        </p:spPr>
        <p:txBody>
          <a:bodyPr wrap="square" rtlCol="0">
            <a:spAutoFit/>
          </a:bodyPr>
          <a:lstStyle/>
          <a:p>
            <a:pPr marL="0" indent="0" algn="just">
              <a:buNone/>
            </a:pPr>
            <a:endParaRPr lang="es-ES" sz="1800" dirty="0">
              <a:solidFill>
                <a:schemeClr val="bg1"/>
              </a:solidFill>
            </a:endParaRPr>
          </a:p>
          <a:p>
            <a:pPr marL="0" indent="0" algn="just">
              <a:buNone/>
            </a:pPr>
            <a:r>
              <a:rPr lang="es-ES" sz="1800" b="1" dirty="0">
                <a:solidFill>
                  <a:schemeClr val="bg1"/>
                </a:solidFill>
              </a:rPr>
              <a:t>¿Qué se incluye en el coste subvencionable?</a:t>
            </a:r>
          </a:p>
          <a:p>
            <a:pPr algn="just"/>
            <a:r>
              <a:rPr lang="es-ES" sz="1800" dirty="0">
                <a:solidFill>
                  <a:schemeClr val="bg1"/>
                </a:solidFill>
              </a:rPr>
              <a:t>El proyecto, la obra civil, los costes de ingeniería y dirección de obra, el coste de la propia infraestructura de recarga, la instalación o actualización de cualquier elemento eléctrico, incluido el transformador, trabajos de conexión a la red de distribución, centros de seccionamiento y transformación y acometida de media tensión, necesarios para conectar la infraestructura de recarga a la red o a la unidad de producción o almacenamiento local de electricidad, la adecuación de terrenos o carreteras, los costes de instalación y costes por permisos relacionados y necesarios. </a:t>
            </a:r>
          </a:p>
          <a:p>
            <a:pPr algn="just"/>
            <a:r>
              <a:rPr lang="es-ES" sz="1800" dirty="0">
                <a:solidFill>
                  <a:schemeClr val="bg1"/>
                </a:solidFill>
              </a:rPr>
              <a:t>Los costes de la unidad de producción renovable o almacenamiento local para generar o almacenar la energía eléctrica, caso de existir, serán elegibles únicamente si están exclusivamente dedicados al punto de recarga y se pueden considerar parte de la estación de recarga, no estando conectados a la red, </a:t>
            </a:r>
            <a:r>
              <a:rPr lang="es-ES" sz="1800" dirty="0">
                <a:solidFill>
                  <a:srgbClr val="FF0000"/>
                </a:solidFill>
              </a:rPr>
              <a:t>y la capacidad nominal de producción de la instalación de producción de electricidad  in situ no excederá de la potencia nominal o capacidad de repostaje máximas de la infraestructura de recarga a la que esté conectada</a:t>
            </a:r>
          </a:p>
          <a:p>
            <a:pPr algn="just"/>
            <a:r>
              <a:rPr lang="es-ES" sz="1800" dirty="0">
                <a:solidFill>
                  <a:schemeClr val="bg1"/>
                </a:solidFill>
              </a:rPr>
              <a:t>El sistema de pago integrado en la estación de recarga, la señalización de las estaciones de recarga y el sistema de gestión, control y seguridad, así como las instalaciones de telecomunicaciones necesarias.</a:t>
            </a:r>
          </a:p>
          <a:p>
            <a:pPr algn="just"/>
            <a:r>
              <a:rPr lang="es-ES" sz="1800" dirty="0">
                <a:solidFill>
                  <a:schemeClr val="bg1"/>
                </a:solidFill>
              </a:rPr>
              <a:t>En el caso de aparcamientos o estacionamientos colectivos en edificios existentes de régimen de propiedad horizontal, será actuación subvencionable la preinstalación eléctrica para la recarga de vehículo eléctrico que incluya una conducción principal por zonas comunitarias (mediante tubos, canales, bandejas, etc.), de modo que se posibilite la realización de derivaciones hasta las estaciones de recarga ubicadas en las plazas de aparcamiento, así como  como instalaciones de telecomunicaciones, internet, 3G, 4G o sistemas similares que permitan garantizar una carga de vehículos inteligente.</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967" y="1371773"/>
            <a:ext cx="327948" cy="341903"/>
          </a:xfrm>
          <a:prstGeom prst="rect">
            <a:avLst/>
          </a:prstGeom>
        </p:spPr>
      </p:pic>
      <p:sp>
        <p:nvSpPr>
          <p:cNvPr id="15"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Tree>
    <p:extLst>
      <p:ext uri="{BB962C8B-B14F-4D97-AF65-F5344CB8AC3E}">
        <p14:creationId xmlns:p14="http://schemas.microsoft.com/office/powerpoint/2010/main" val="128618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400550"/>
            <a:ext cx="8665801" cy="4165243"/>
          </a:xfrm>
          <a:prstGeom prst="rect">
            <a:avLst/>
          </a:prstGeom>
          <a:noFill/>
        </p:spPr>
        <p:txBody>
          <a:bodyPr wrap="square" rtlCol="0">
            <a:spAutoFit/>
          </a:bodyPr>
          <a:lstStyle/>
          <a:p>
            <a:pPr marL="0" indent="0" algn="just">
              <a:buNone/>
            </a:pPr>
            <a:endParaRPr lang="es-ES" sz="2000" dirty="0">
              <a:solidFill>
                <a:schemeClr val="bg1"/>
              </a:solidFill>
            </a:endParaRPr>
          </a:p>
          <a:p>
            <a:pPr marL="0" indent="0">
              <a:buNone/>
            </a:pPr>
            <a:r>
              <a:rPr lang="es-ES" sz="2000" b="1" dirty="0">
                <a:solidFill>
                  <a:schemeClr val="bg1"/>
                </a:solidFill>
              </a:rPr>
              <a:t>¿Dónde tengo que solicitar la ayuda?</a:t>
            </a:r>
          </a:p>
          <a:p>
            <a:pPr marL="0" indent="0">
              <a:buNone/>
            </a:pPr>
            <a:endParaRPr lang="es-ES" sz="2000" b="1" dirty="0">
              <a:solidFill>
                <a:schemeClr val="bg1"/>
              </a:solidFill>
            </a:endParaRPr>
          </a:p>
          <a:p>
            <a:pPr marL="0" indent="0">
              <a:buNone/>
            </a:pPr>
            <a:r>
              <a:rPr lang="es-ES" sz="2000" dirty="0">
                <a:solidFill>
                  <a:schemeClr val="bg1"/>
                </a:solidFill>
              </a:rPr>
              <a:t>A través del aplicativo que disponga mi  comunidad autónoma en su web.</a:t>
            </a:r>
          </a:p>
          <a:p>
            <a:pPr marL="0" indent="0">
              <a:buNone/>
            </a:pPr>
            <a:r>
              <a:rPr lang="es-ES" sz="2000" dirty="0">
                <a:solidFill>
                  <a:schemeClr val="bg1"/>
                </a:solidFill>
              </a:rPr>
              <a:t>Puedo encontrarme dos situaciones según indique la convocatoria de mi CCAA</a:t>
            </a:r>
          </a:p>
          <a:p>
            <a:pPr marL="0" indent="0">
              <a:buNone/>
            </a:pPr>
            <a:endParaRPr lang="es-ES" sz="2000" dirty="0">
              <a:solidFill>
                <a:schemeClr val="bg1"/>
              </a:solidFill>
            </a:endParaRPr>
          </a:p>
          <a:p>
            <a:pPr lvl="1"/>
            <a:r>
              <a:rPr lang="es-ES" sz="2000" dirty="0">
                <a:solidFill>
                  <a:schemeClr val="bg1"/>
                </a:solidFill>
              </a:rPr>
              <a:t>Tendré que solicitar la ayuda directamente</a:t>
            </a:r>
          </a:p>
          <a:p>
            <a:pPr lvl="1"/>
            <a:r>
              <a:rPr lang="es-ES" sz="2000" dirty="0">
                <a:solidFill>
                  <a:schemeClr val="bg1"/>
                </a:solidFill>
              </a:rPr>
              <a:t>Tendré que solicitar la ayuda a través de una entidad colaboradora. Será mi CCAA la que indique qué empresas son entidades colaboradoras.</a:t>
            </a:r>
          </a:p>
          <a:p>
            <a:pPr marL="0" indent="0">
              <a:buNone/>
            </a:pPr>
            <a:endParaRPr lang="es-ES" sz="2000" dirty="0">
              <a:solidFill>
                <a:schemeClr val="bg1"/>
              </a:solidFill>
            </a:endParaRPr>
          </a:p>
          <a:p>
            <a:pPr marL="0" indent="0">
              <a:buNone/>
            </a:pPr>
            <a:r>
              <a:rPr lang="es-ES" sz="2000" dirty="0">
                <a:solidFill>
                  <a:schemeClr val="bg1"/>
                </a:solidFill>
              </a:rPr>
              <a:t> </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5"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grpSp>
        <p:nvGrpSpPr>
          <p:cNvPr id="11" name="Grupo 10"/>
          <p:cNvGrpSpPr/>
          <p:nvPr/>
        </p:nvGrpSpPr>
        <p:grpSpPr>
          <a:xfrm>
            <a:off x="10004092" y="2295525"/>
            <a:ext cx="1684037" cy="2920889"/>
            <a:chOff x="9093436" y="1143000"/>
            <a:chExt cx="2697426" cy="5212157"/>
          </a:xfrm>
        </p:grpSpPr>
        <p:pic>
          <p:nvPicPr>
            <p:cNvPr id="13" name="Imagen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72348" y="1143000"/>
              <a:ext cx="1075808" cy="2998659"/>
            </a:xfrm>
            <a:prstGeom prst="rect">
              <a:avLst/>
            </a:prstGeom>
          </p:spPr>
        </p:pic>
        <p:pic>
          <p:nvPicPr>
            <p:cNvPr id="16" name="Imagen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93436" y="1953896"/>
              <a:ext cx="665538" cy="1846997"/>
            </a:xfrm>
            <a:prstGeom prst="rect">
              <a:avLst/>
            </a:prstGeom>
          </p:spPr>
        </p:pic>
        <p:pic>
          <p:nvPicPr>
            <p:cNvPr id="17" name="Imagen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0987" y="2412344"/>
              <a:ext cx="1289875" cy="3587927"/>
            </a:xfrm>
            <a:prstGeom prst="rect">
              <a:avLst/>
            </a:prstGeom>
          </p:spPr>
        </p:pic>
        <p:pic>
          <p:nvPicPr>
            <p:cNvPr id="18" name="Imagen 1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8808" y="3027289"/>
              <a:ext cx="1196382" cy="3327868"/>
            </a:xfrm>
            <a:prstGeom prst="rect">
              <a:avLst/>
            </a:prstGeom>
          </p:spPr>
        </p:pic>
      </p:grpSp>
    </p:spTree>
    <p:extLst>
      <p:ext uri="{BB962C8B-B14F-4D97-AF65-F5344CB8AC3E}">
        <p14:creationId xmlns:p14="http://schemas.microsoft.com/office/powerpoint/2010/main" val="4028856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A688FD70-FEA2-2E4E-AFA6-C215E4FE5E0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8352740" y="553384"/>
            <a:ext cx="4986742" cy="7198192"/>
          </a:xfrm>
          <a:prstGeom prst="rect">
            <a:avLst/>
          </a:prstGeom>
        </p:spPr>
      </p:pic>
      <p:sp>
        <p:nvSpPr>
          <p:cNvPr id="4" name="Título 5">
            <a:extLst>
              <a:ext uri="{FF2B5EF4-FFF2-40B4-BE49-F238E27FC236}">
                <a16:creationId xmlns:a16="http://schemas.microsoft.com/office/drawing/2014/main" id="{E6146849-98E2-E642-AE50-38C7BBC6F222}"/>
              </a:ext>
            </a:extLst>
          </p:cNvPr>
          <p:cNvSpPr txBox="1">
            <a:spLocks noGrp="1"/>
          </p:cNvSpPr>
          <p:nvPr>
            <p:ph idx="1"/>
          </p:nvPr>
        </p:nvSpPr>
        <p:spPr>
          <a:xfrm>
            <a:off x="787915" y="1298954"/>
            <a:ext cx="10238673" cy="4398640"/>
          </a:xfrm>
          <a:prstGeom prst="rect">
            <a:avLst/>
          </a:prstGeom>
          <a:noFill/>
        </p:spPr>
        <p:txBody>
          <a:bodyPr wrap="square" rtlCol="0">
            <a:spAutoFit/>
          </a:bodyPr>
          <a:lstStyle/>
          <a:p>
            <a:pPr marL="0" indent="0" algn="just">
              <a:buNone/>
            </a:pPr>
            <a:endParaRPr lang="es-ES" sz="2000" dirty="0">
              <a:solidFill>
                <a:schemeClr val="bg1"/>
              </a:solidFill>
            </a:endParaRPr>
          </a:p>
          <a:p>
            <a:pPr marL="0" indent="0">
              <a:buNone/>
            </a:pPr>
            <a:r>
              <a:rPr lang="es-ES" sz="2000" b="1" dirty="0">
                <a:solidFill>
                  <a:schemeClr val="bg1"/>
                </a:solidFill>
              </a:rPr>
              <a:t>¿Cuándo puedo realizar la instalación?</a:t>
            </a:r>
          </a:p>
          <a:p>
            <a:pPr marL="0" indent="0">
              <a:buNone/>
            </a:pPr>
            <a:r>
              <a:rPr lang="es-ES" sz="2000" dirty="0">
                <a:solidFill>
                  <a:schemeClr val="bg1"/>
                </a:solidFill>
              </a:rPr>
              <a:t>Si soy un particular, autónomo, comunidad de propietarios o administración sin actividad económica:</a:t>
            </a:r>
          </a:p>
          <a:p>
            <a:pPr lvl="1"/>
            <a:r>
              <a:rPr lang="es-ES" sz="2000" dirty="0">
                <a:solidFill>
                  <a:schemeClr val="bg1"/>
                </a:solidFill>
              </a:rPr>
              <a:t>Puedo realizar la instalación desde el 10 de Abril (fechas de factura y justificantes de pago)</a:t>
            </a:r>
          </a:p>
          <a:p>
            <a:pPr lvl="1"/>
            <a:r>
              <a:rPr lang="es-ES" sz="2000" dirty="0">
                <a:solidFill>
                  <a:schemeClr val="bg1"/>
                </a:solidFill>
              </a:rPr>
              <a:t>Una vez que mi CCAA publique su convocatoria y según se establezca, debo tramitar mi solicitud de ayuda directamente o solicitar que la tramite la entidad colaboradora (instalador)</a:t>
            </a:r>
          </a:p>
          <a:p>
            <a:pPr lvl="1"/>
            <a:endParaRPr lang="es-ES" sz="2000" dirty="0">
              <a:solidFill>
                <a:schemeClr val="bg1"/>
              </a:solidFill>
            </a:endParaRPr>
          </a:p>
          <a:p>
            <a:pPr marL="0" indent="0">
              <a:buNone/>
            </a:pPr>
            <a:r>
              <a:rPr lang="es-ES" sz="2000" dirty="0">
                <a:solidFill>
                  <a:schemeClr val="bg1"/>
                </a:solidFill>
              </a:rPr>
              <a:t>Si soy una empresa o administración con actividad económica:</a:t>
            </a:r>
          </a:p>
          <a:p>
            <a:pPr lvl="1"/>
            <a:r>
              <a:rPr lang="es-ES" sz="2000" dirty="0">
                <a:solidFill>
                  <a:schemeClr val="bg1"/>
                </a:solidFill>
              </a:rPr>
              <a:t>Debo esperar a que mi CCAA abra su convocatoria para tramitar mi solicitud de ayuda.</a:t>
            </a:r>
          </a:p>
          <a:p>
            <a:pPr lvl="1"/>
            <a:r>
              <a:rPr lang="es-ES" sz="2000" dirty="0">
                <a:solidFill>
                  <a:schemeClr val="bg1"/>
                </a:solidFill>
              </a:rPr>
              <a:t>Tras el registro de mi solicitud, puedo realizar la instalación (facturas, contratos y justificantes de pago) </a:t>
            </a:r>
          </a:p>
        </p:txBody>
      </p:sp>
      <p:pic>
        <p:nvPicPr>
          <p:cNvPr id="6" name="Imagen 5">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915" y="297891"/>
            <a:ext cx="529897" cy="552446"/>
          </a:xfrm>
          <a:prstGeom prst="rect">
            <a:avLst/>
          </a:prstGeom>
        </p:spPr>
      </p:pic>
      <p:cxnSp>
        <p:nvCxnSpPr>
          <p:cNvPr id="8" name="Conector recto 7">
            <a:extLst>
              <a:ext uri="{FF2B5EF4-FFF2-40B4-BE49-F238E27FC236}">
                <a16:creationId xmlns:a16="http://schemas.microsoft.com/office/drawing/2014/main" id="{D222F913-BA49-3549-8CE7-2AD458397E5A}"/>
              </a:ext>
            </a:extLst>
          </p:cNvPr>
          <p:cNvCxnSpPr/>
          <p:nvPr/>
        </p:nvCxnSpPr>
        <p:spPr>
          <a:xfrm>
            <a:off x="787915" y="1048871"/>
            <a:ext cx="10238673" cy="0"/>
          </a:xfrm>
          <a:prstGeom prst="line">
            <a:avLst/>
          </a:prstGeom>
          <a:ln w="22225">
            <a:solidFill>
              <a:srgbClr val="FFC000"/>
            </a:solidFill>
          </a:ln>
        </p:spPr>
        <p:style>
          <a:lnRef idx="1">
            <a:schemeClr val="accent1"/>
          </a:lnRef>
          <a:fillRef idx="0">
            <a:schemeClr val="accent1"/>
          </a:fillRef>
          <a:effectRef idx="0">
            <a:schemeClr val="accent1"/>
          </a:effectRef>
          <a:fontRef idx="minor">
            <a:schemeClr val="tx1"/>
          </a:fontRef>
        </p:style>
      </p:cxnSp>
      <p:sp>
        <p:nvSpPr>
          <p:cNvPr id="10" name="Rectángulo 9">
            <a:extLst>
              <a:ext uri="{FF2B5EF4-FFF2-40B4-BE49-F238E27FC236}">
                <a16:creationId xmlns:a16="http://schemas.microsoft.com/office/drawing/2014/main" id="{511E18BF-2B49-E14E-883D-BFD6295E066E}"/>
              </a:ext>
            </a:extLst>
          </p:cNvPr>
          <p:cNvSpPr/>
          <p:nvPr/>
        </p:nvSpPr>
        <p:spPr>
          <a:xfrm>
            <a:off x="94129" y="107576"/>
            <a:ext cx="11994777" cy="6656295"/>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12" name="Imagen 11">
            <a:extLst>
              <a:ext uri="{FF2B5EF4-FFF2-40B4-BE49-F238E27FC236}">
                <a16:creationId xmlns:a16="http://schemas.microsoft.com/office/drawing/2014/main" id="{44018032-E307-8844-A53D-63AD81BA6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219" y="1782945"/>
            <a:ext cx="327948" cy="341903"/>
          </a:xfrm>
          <a:prstGeom prst="rect">
            <a:avLst/>
          </a:prstGeom>
        </p:spPr>
      </p:pic>
      <p:sp>
        <p:nvSpPr>
          <p:cNvPr id="15" name="Título 1">
            <a:extLst>
              <a:ext uri="{FF2B5EF4-FFF2-40B4-BE49-F238E27FC236}">
                <a16:creationId xmlns:a16="http://schemas.microsoft.com/office/drawing/2014/main" id="{783F6C39-A25A-8B4A-8115-20D177C47C20}"/>
              </a:ext>
            </a:extLst>
          </p:cNvPr>
          <p:cNvSpPr>
            <a:spLocks noGrp="1"/>
          </p:cNvSpPr>
          <p:nvPr>
            <p:ph type="title"/>
          </p:nvPr>
        </p:nvSpPr>
        <p:spPr>
          <a:xfrm>
            <a:off x="1317812" y="436560"/>
            <a:ext cx="10035988" cy="589616"/>
          </a:xfrm>
        </p:spPr>
        <p:txBody>
          <a:bodyPr>
            <a:noAutofit/>
          </a:bodyPr>
          <a:lstStyle/>
          <a:p>
            <a:pPr algn="ctr"/>
            <a:r>
              <a:rPr lang="es-ES" sz="1800" b="1" dirty="0">
                <a:solidFill>
                  <a:schemeClr val="bg1"/>
                </a:solidFill>
                <a:latin typeface="Roboto" panose="02000000000000000000" pitchFamily="2" charset="0"/>
                <a:ea typeface="Roboto" panose="02000000000000000000" pitchFamily="2" charset="0"/>
              </a:rPr>
              <a:t>Guía para acceder a las ayudas del plan MOVES III </a:t>
            </a:r>
            <a:br>
              <a:rPr lang="es-ES" sz="1800" b="1" dirty="0">
                <a:solidFill>
                  <a:schemeClr val="bg1"/>
                </a:solidFill>
                <a:latin typeface="Roboto" panose="02000000000000000000" pitchFamily="2" charset="0"/>
                <a:ea typeface="Roboto" panose="02000000000000000000" pitchFamily="2" charset="0"/>
              </a:rPr>
            </a:br>
            <a:r>
              <a:rPr lang="es-ES" sz="1800" b="1" dirty="0">
                <a:solidFill>
                  <a:schemeClr val="bg1"/>
                </a:solidFill>
                <a:latin typeface="Roboto" panose="02000000000000000000" pitchFamily="2" charset="0"/>
                <a:ea typeface="Roboto" panose="02000000000000000000" pitchFamily="2" charset="0"/>
              </a:rPr>
              <a:t>Instalaciones de recarga</a:t>
            </a:r>
            <a:br>
              <a:rPr lang="es-ES" sz="1800" b="1" dirty="0">
                <a:solidFill>
                  <a:schemeClr val="bg1"/>
                </a:solidFill>
                <a:latin typeface="Roboto" panose="02000000000000000000" pitchFamily="2" charset="0"/>
                <a:ea typeface="Roboto" panose="02000000000000000000" pitchFamily="2" charset="0"/>
              </a:rPr>
            </a:br>
            <a:endParaRPr lang="es-ES" sz="1800" dirty="0"/>
          </a:p>
        </p:txBody>
      </p:sp>
      <p:sp>
        <p:nvSpPr>
          <p:cNvPr id="9" name="Rectángulo 8"/>
          <p:cNvSpPr/>
          <p:nvPr/>
        </p:nvSpPr>
        <p:spPr>
          <a:xfrm>
            <a:off x="613193" y="5692878"/>
            <a:ext cx="10396892" cy="646331"/>
          </a:xfrm>
          <a:prstGeom prst="rect">
            <a:avLst/>
          </a:prstGeom>
          <a:ln w="15875">
            <a:solidFill>
              <a:schemeClr val="bg1"/>
            </a:solidFill>
          </a:ln>
        </p:spPr>
        <p:txBody>
          <a:bodyPr wrap="square">
            <a:spAutoFit/>
          </a:bodyPr>
          <a:lstStyle/>
          <a:p>
            <a:pPr algn="ctr"/>
            <a:r>
              <a:rPr lang="es-ES" b="1" dirty="0">
                <a:solidFill>
                  <a:schemeClr val="bg1"/>
                </a:solidFill>
              </a:rPr>
              <a:t> Todas las CCAA han publicado sus convocatorias </a:t>
            </a:r>
          </a:p>
          <a:p>
            <a:pPr algn="just"/>
            <a:r>
              <a:rPr lang="es-ES" b="1" dirty="0">
                <a:solidFill>
                  <a:schemeClr val="bg1"/>
                </a:solidFill>
              </a:rPr>
              <a:t>	Tendré de plazo para solicitar la ayuda hasta el cierre de </a:t>
            </a:r>
            <a:r>
              <a:rPr lang="es-ES" b="1" dirty="0">
                <a:solidFill>
                  <a:srgbClr val="FF0000"/>
                </a:solidFill>
              </a:rPr>
              <a:t>vigencia del programa (31/07/2024)</a:t>
            </a:r>
          </a:p>
        </p:txBody>
      </p:sp>
    </p:spTree>
    <p:extLst>
      <p:ext uri="{BB962C8B-B14F-4D97-AF65-F5344CB8AC3E}">
        <p14:creationId xmlns:p14="http://schemas.microsoft.com/office/powerpoint/2010/main" val="1690528170"/>
      </p:ext>
    </p:extLst>
  </p:cSld>
  <p:clrMapOvr>
    <a:masterClrMapping/>
  </p:clrMapOvr>
</p:sld>
</file>

<file path=ppt/theme/theme1.xml><?xml version="1.0" encoding="utf-8"?>
<a:theme xmlns:a="http://schemas.openxmlformats.org/drawingml/2006/main" name="Tema de Office">
  <a:themeElements>
    <a:clrScheme name="SEE">
      <a:dk1>
        <a:srgbClr val="000000"/>
      </a:dk1>
      <a:lt1>
        <a:srgbClr val="FFFFFF"/>
      </a:lt1>
      <a:dk2>
        <a:srgbClr val="002060"/>
      </a:dk2>
      <a:lt2>
        <a:srgbClr val="81C5AE"/>
      </a:lt2>
      <a:accent1>
        <a:srgbClr val="002060"/>
      </a:accent1>
      <a:accent2>
        <a:srgbClr val="489D80"/>
      </a:accent2>
      <a:accent3>
        <a:srgbClr val="757070"/>
      </a:accent3>
      <a:accent4>
        <a:srgbClr val="0070C0"/>
      </a:accent4>
      <a:accent5>
        <a:srgbClr val="DD4343"/>
      </a:accent5>
      <a:accent6>
        <a:srgbClr val="FFDA3F"/>
      </a:accent6>
      <a:hlink>
        <a:srgbClr val="00B0F0"/>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2764</Words>
  <Application>Microsoft Office PowerPoint</Application>
  <PresentationFormat>Panorámica</PresentationFormat>
  <Paragraphs>217</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Roboto</vt:lpstr>
      <vt:lpstr>Roboto Black</vt:lpstr>
      <vt:lpstr>Tema de Office</vt:lpstr>
      <vt:lpstr>Presentación de PowerPoint</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Guía para acceder a las ayudas del plan MOVES III  Instalaciones de recarga </vt:lpstr>
      <vt:lpstr>Presentación de PowerPoint</vt:lpstr>
    </vt:vector>
  </TitlesOfParts>
  <Company>Minetur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c:creator>
  <cp:lastModifiedBy>Isabel del Olmo Florez</cp:lastModifiedBy>
  <cp:revision>93</cp:revision>
  <dcterms:created xsi:type="dcterms:W3CDTF">2021-04-05T17:22:13Z</dcterms:created>
  <dcterms:modified xsi:type="dcterms:W3CDTF">2023-11-15T08:46:09Z</dcterms:modified>
</cp:coreProperties>
</file>